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74" r:id="rId9"/>
    <p:sldId id="262" r:id="rId10"/>
    <p:sldId id="272" r:id="rId11"/>
    <p:sldId id="275" r:id="rId12"/>
    <p:sldId id="263" r:id="rId13"/>
    <p:sldId id="264" r:id="rId14"/>
    <p:sldId id="276" r:id="rId15"/>
    <p:sldId id="277" r:id="rId16"/>
    <p:sldId id="265" r:id="rId17"/>
    <p:sldId id="278" r:id="rId18"/>
    <p:sldId id="266" r:id="rId19"/>
    <p:sldId id="279" r:id="rId20"/>
    <p:sldId id="280" r:id="rId21"/>
    <p:sldId id="281" r:id="rId22"/>
    <p:sldId id="284" r:id="rId23"/>
    <p:sldId id="267" r:id="rId24"/>
    <p:sldId id="268" r:id="rId25"/>
    <p:sldId id="282" r:id="rId26"/>
    <p:sldId id="269" r:id="rId27"/>
    <p:sldId id="283" r:id="rId28"/>
    <p:sldId id="270" r:id="rId29"/>
    <p:sldId id="271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8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7FB-C18E-4280-A874-C48ED3E4D4B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894C-3B82-41A6-9374-6F055408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7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7FB-C18E-4280-A874-C48ED3E4D4B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894C-3B82-41A6-9374-6F055408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1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7FB-C18E-4280-A874-C48ED3E4D4B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894C-3B82-41A6-9374-6F055408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7FB-C18E-4280-A874-C48ED3E4D4B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894C-3B82-41A6-9374-6F055408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5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7FB-C18E-4280-A874-C48ED3E4D4B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894C-3B82-41A6-9374-6F055408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7FB-C18E-4280-A874-C48ED3E4D4B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894C-3B82-41A6-9374-6F055408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7FB-C18E-4280-A874-C48ED3E4D4B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894C-3B82-41A6-9374-6F055408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5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7FB-C18E-4280-A874-C48ED3E4D4B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894C-3B82-41A6-9374-6F055408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0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7FB-C18E-4280-A874-C48ED3E4D4B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894C-3B82-41A6-9374-6F055408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7FB-C18E-4280-A874-C48ED3E4D4B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894C-3B82-41A6-9374-6F055408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8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7FB-C18E-4280-A874-C48ED3E4D4B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894C-3B82-41A6-9374-6F055408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7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F27FB-C18E-4280-A874-C48ED3E4D4B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6894C-3B82-41A6-9374-6F055408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6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a/url?sa=i&amp;rct=j&amp;q=antagonist+muscle+definition&amp;source=images&amp;cd=&amp;cad=rja&amp;docid=TbxCm-bbx1gvpM&amp;tbnid=lzJyybAHXdUJKM:&amp;ved=0CAUQjRw&amp;url=http://usvitamininjections.com/articles/antagonsit-muscles&amp;ei=g56bUb2pDsf00QHF14CgAw&amp;bvm=bv.46751780,d.dmQ&amp;psig=AFQjCNHBQihTkUWv0Xg5Swmz5nGD3GxcIg&amp;ust=136923953375650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421" y="3838356"/>
            <a:ext cx="7772400" cy="1470025"/>
          </a:xfrm>
        </p:spPr>
        <p:txBody>
          <a:bodyPr/>
          <a:lstStyle/>
          <a:p>
            <a:r>
              <a:rPr lang="en-US" dirty="0"/>
              <a:t>Musculoskeletal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7962" y="4950373"/>
            <a:ext cx="6400800" cy="1752600"/>
          </a:xfrm>
        </p:spPr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221…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95B2C34-8C9E-4DD0-BC50-EFDC71AD6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056" y="725377"/>
            <a:ext cx="5133646" cy="356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8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types of Bones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10654" b="10654"/>
          <a:stretch>
            <a:fillRect/>
          </a:stretch>
        </p:blipFill>
        <p:spPr>
          <a:xfrm>
            <a:off x="11647" y="1747344"/>
            <a:ext cx="9132353" cy="4790897"/>
          </a:xfrm>
        </p:spPr>
      </p:pic>
    </p:spTree>
    <p:extLst>
      <p:ext uri="{BB962C8B-B14F-4D97-AF65-F5344CB8AC3E}">
        <p14:creationId xmlns:p14="http://schemas.microsoft.com/office/powerpoint/2010/main" val="27852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3E41A4-E720-4176-9955-59C440A4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2" y="353410"/>
            <a:ext cx="5357648" cy="6545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3C5851-1CDE-4094-9D6A-7AFC817C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59"/>
            <a:ext cx="8229600" cy="709449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9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Supports the body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r>
              <a:rPr lang="en-US" dirty="0">
                <a:solidFill>
                  <a:srgbClr val="FF0000"/>
                </a:solidFill>
              </a:rPr>
              <a:t>Protects internal organs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r>
              <a:rPr lang="en-US" dirty="0">
                <a:solidFill>
                  <a:srgbClr val="FF0000"/>
                </a:solidFill>
              </a:rPr>
              <a:t>Facilitates movement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r>
              <a:rPr lang="en-US" dirty="0">
                <a:solidFill>
                  <a:srgbClr val="FF0000"/>
                </a:solidFill>
              </a:rPr>
              <a:t>Storage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r>
              <a:rPr lang="en-US" dirty="0">
                <a:solidFill>
                  <a:srgbClr val="FF0000"/>
                </a:solidFill>
              </a:rPr>
              <a:t>Production of blood cells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/>
              <a:t>Take a look at the table on Pg. 223</a:t>
            </a:r>
          </a:p>
        </p:txBody>
      </p:sp>
    </p:spTree>
    <p:extLst>
      <p:ext uri="{BB962C8B-B14F-4D97-AF65-F5344CB8AC3E}">
        <p14:creationId xmlns:p14="http://schemas.microsoft.com/office/powerpoint/2010/main" val="70192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772"/>
            <a:ext cx="8229600" cy="551777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junction </a:t>
            </a:r>
            <a:r>
              <a:rPr lang="en-US" dirty="0"/>
              <a:t>between two or more </a:t>
            </a:r>
            <a:r>
              <a:rPr lang="en-US" dirty="0">
                <a:solidFill>
                  <a:srgbClr val="FF0000"/>
                </a:solidFill>
              </a:rPr>
              <a:t>bones</a:t>
            </a:r>
          </a:p>
          <a:p>
            <a:r>
              <a:rPr lang="en-US" dirty="0">
                <a:solidFill>
                  <a:srgbClr val="FF0000"/>
                </a:solidFill>
              </a:rPr>
              <a:t>Provides mobility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r>
              <a:rPr lang="en-US" dirty="0"/>
              <a:t>Almost all bones have at least </a:t>
            </a:r>
            <a:r>
              <a:rPr lang="en-US" dirty="0">
                <a:solidFill>
                  <a:srgbClr val="FF0000"/>
                </a:solidFill>
              </a:rPr>
              <a:t>one joint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r>
              <a:rPr lang="en-US" dirty="0"/>
              <a:t>What is </a:t>
            </a:r>
            <a:r>
              <a:rPr lang="en-US" dirty="0">
                <a:solidFill>
                  <a:srgbClr val="FF0000"/>
                </a:solidFill>
              </a:rPr>
              <a:t>synovial fluid</a:t>
            </a:r>
            <a:r>
              <a:rPr lang="en-US" dirty="0"/>
              <a:t>? </a:t>
            </a:r>
            <a:endParaRPr lang="en-US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Synovial fluid, is a viscous fluid found in the cavities of synovial joints. </a:t>
            </a:r>
          </a:p>
          <a:p>
            <a:pPr lvl="1"/>
            <a:r>
              <a:rPr lang="en-US" dirty="0">
                <a:ea typeface="+mn-lt"/>
                <a:cs typeface="+mn-lt"/>
              </a:rPr>
              <a:t>With its egg white–like consistency, the principal role of synovial fluid is to reduce friction between the articular cartilage of synovial joints during movement</a:t>
            </a:r>
            <a:endParaRPr lang="en-US">
              <a:cs typeface="Calibri"/>
            </a:endParaRPr>
          </a:p>
          <a:p>
            <a:r>
              <a:rPr lang="en-US" dirty="0"/>
              <a:t>Ligaments help to </a:t>
            </a:r>
            <a:r>
              <a:rPr lang="en-US" dirty="0">
                <a:solidFill>
                  <a:srgbClr val="FF0000"/>
                </a:solidFill>
              </a:rPr>
              <a:t>reinforce </a:t>
            </a:r>
            <a:r>
              <a:rPr lang="en-US" dirty="0"/>
              <a:t>the joints are </a:t>
            </a:r>
            <a:r>
              <a:rPr lang="en-US" dirty="0">
                <a:solidFill>
                  <a:srgbClr val="FF0000"/>
                </a:solidFill>
              </a:rPr>
              <a:t>fibrous bands</a:t>
            </a:r>
            <a:r>
              <a:rPr lang="en-US" dirty="0"/>
              <a:t> of tissue</a:t>
            </a:r>
          </a:p>
          <a:p>
            <a:r>
              <a:rPr lang="en-US" dirty="0">
                <a:ea typeface="+mn-lt"/>
                <a:cs typeface="+mn-lt"/>
              </a:rPr>
              <a:t>https://www.youtube.com/watch?v=DLxYDoN634c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65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695F0FBE-04BE-462E-8C0A-5B22045DA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" y="84506"/>
            <a:ext cx="9141371" cy="48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28B98FF-8D36-4634-BF27-E297622D2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" y="-38"/>
            <a:ext cx="8221717" cy="68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4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of Joints</a:t>
            </a:r>
          </a:p>
        </p:txBody>
      </p:sp>
      <p:pic>
        <p:nvPicPr>
          <p:cNvPr id="4" name="Picture 4" descr="A picture containing indoor, cup, table&#10;&#10;Description generated with high confidence">
            <a:extLst>
              <a:ext uri="{FF2B5EF4-FFF2-40B4-BE49-F238E27FC236}">
                <a16:creationId xmlns:a16="http://schemas.microsoft.com/office/drawing/2014/main" id="{8FDFB52C-1ED5-42C6-B56C-E4079448A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746" y="2458476"/>
            <a:ext cx="3347544" cy="43387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Degree </a:t>
            </a:r>
            <a:r>
              <a:rPr lang="en-US" dirty="0"/>
              <a:t>of mobility can vary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Fixed</a:t>
            </a:r>
            <a:r>
              <a:rPr lang="en-US" dirty="0"/>
              <a:t>, no movement between bones ex: skull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Semi-movable</a:t>
            </a:r>
            <a:r>
              <a:rPr lang="en-US" dirty="0"/>
              <a:t>, some movement but not a lot ex: vertebrae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Freely movable</a:t>
            </a:r>
            <a:r>
              <a:rPr lang="en-US" dirty="0"/>
              <a:t> joints, move easily ex: elbow and hip (wide variety of movable joints)</a:t>
            </a:r>
          </a:p>
        </p:txBody>
      </p:sp>
    </p:spTree>
    <p:extLst>
      <p:ext uri="{BB962C8B-B14F-4D97-AF65-F5344CB8AC3E}">
        <p14:creationId xmlns:p14="http://schemas.microsoft.com/office/powerpoint/2010/main" val="122881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6D0B620A-6005-4467-9615-78C8FFF4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" y="2628"/>
            <a:ext cx="9233337" cy="693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48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Various movements</a:t>
            </a:r>
            <a:r>
              <a:rPr lang="en-US" dirty="0"/>
              <a:t> are possible because of joints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Extension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flexion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ABduction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 err="1">
                <a:solidFill>
                  <a:srgbClr val="FF0000"/>
                </a:solidFill>
              </a:rPr>
              <a:t>ADduction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Rotation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13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D516-CCBD-4960-B6EF-E9583F30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Flexion/Extension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50FB10-30B5-4257-A976-6ADFED882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382" y="1169248"/>
            <a:ext cx="7322097" cy="55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48" y="733097"/>
            <a:ext cx="8229600" cy="19246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Bones</a:t>
            </a:r>
          </a:p>
          <a:p>
            <a:pPr lvl="1"/>
            <a:r>
              <a:rPr lang="en-US" dirty="0"/>
              <a:t>With our bones we have a </a:t>
            </a:r>
            <a:r>
              <a:rPr lang="en-US" dirty="0">
                <a:solidFill>
                  <a:srgbClr val="FF0000"/>
                </a:solidFill>
              </a:rPr>
              <a:t>body shape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/>
              <a:t>Adults have </a:t>
            </a:r>
            <a:r>
              <a:rPr lang="en-US" dirty="0">
                <a:solidFill>
                  <a:srgbClr val="FF0000"/>
                </a:solidFill>
              </a:rPr>
              <a:t>206 bones</a:t>
            </a:r>
            <a:r>
              <a:rPr lang="en-US" dirty="0"/>
              <a:t> in their bodies</a:t>
            </a:r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01A276-BBCE-48CA-A9DC-F5180BB16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44" y="2392911"/>
            <a:ext cx="5504463" cy="441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10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3E83513-5152-4EA8-95C4-E34B2A6AD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34" y="909445"/>
            <a:ext cx="8662823" cy="5736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6852D2-1835-41FC-A0B8-5C81E04B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cs typeface="Calibri"/>
              </a:rPr>
              <a:t>AB</a:t>
            </a:r>
            <a:r>
              <a:rPr lang="en-US" dirty="0" err="1">
                <a:cs typeface="Calibri"/>
              </a:rPr>
              <a:t>duction</a:t>
            </a:r>
            <a:r>
              <a:rPr lang="en-US" dirty="0">
                <a:cs typeface="Calibri"/>
              </a:rPr>
              <a:t>/</a:t>
            </a:r>
            <a:r>
              <a:rPr lang="en-US" b="1" dirty="0" err="1">
                <a:cs typeface="Calibri"/>
              </a:rPr>
              <a:t>AD</a:t>
            </a:r>
            <a:r>
              <a:rPr lang="en-US" dirty="0" err="1">
                <a:cs typeface="Calibri"/>
              </a:rPr>
              <a:t>duction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669349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32080B44-77E0-4D72-87F6-9678D5866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743" y="400187"/>
            <a:ext cx="4209064" cy="650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AB060D-33DA-4EC8-AAC9-C6DB72106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83524" y="-1259"/>
            <a:ext cx="8229600" cy="1143000"/>
          </a:xfrm>
        </p:spPr>
        <p:txBody>
          <a:bodyPr/>
          <a:lstStyle/>
          <a:p>
            <a:r>
              <a:rPr lang="en-US" dirty="0">
                <a:cs typeface="Calibri"/>
              </a:rPr>
              <a:t>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3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B12D-F29F-45C2-BE30-D92CA381F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https://www.youtube.com/watch?v=VVL-8zr2hk4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2DAA6-D91D-4713-BE68-F11B442C0A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4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Muscles</a:t>
            </a:r>
          </a:p>
        </p:txBody>
      </p:sp>
      <p:pic>
        <p:nvPicPr>
          <p:cNvPr id="4" name="Picture 4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E5F621B0-E028-4EBB-958B-496DA4DE5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6" y="3469964"/>
            <a:ext cx="6500646" cy="33799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Muscles</a:t>
            </a:r>
            <a:r>
              <a:rPr lang="en-US" dirty="0"/>
              <a:t>: have the ability to </a:t>
            </a:r>
            <a:r>
              <a:rPr lang="en-US" dirty="0">
                <a:solidFill>
                  <a:srgbClr val="FF0000"/>
                </a:solidFill>
              </a:rPr>
              <a:t>contract </a:t>
            </a:r>
            <a:r>
              <a:rPr lang="en-US" dirty="0"/>
              <a:t>causing our </a:t>
            </a:r>
            <a:r>
              <a:rPr lang="en-US" dirty="0">
                <a:solidFill>
                  <a:srgbClr val="FF0000"/>
                </a:solidFill>
              </a:rPr>
              <a:t>bodies </a:t>
            </a:r>
            <a:r>
              <a:rPr lang="en-US" dirty="0"/>
              <a:t>or our</a:t>
            </a:r>
            <a:r>
              <a:rPr lang="en-US" dirty="0">
                <a:solidFill>
                  <a:srgbClr val="FF0000"/>
                </a:solidFill>
              </a:rPr>
              <a:t> internal organs to move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r>
              <a:rPr lang="en-US" dirty="0"/>
              <a:t>Help with </a:t>
            </a:r>
            <a:r>
              <a:rPr lang="en-US" dirty="0">
                <a:solidFill>
                  <a:srgbClr val="FF0000"/>
                </a:solidFill>
              </a:rPr>
              <a:t>movement, posture, joint stabilization, heat release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652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muscles</a:t>
            </a:r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D88FA95-6356-4772-8D69-C3A8E259D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279" y="1510618"/>
            <a:ext cx="7144406" cy="49272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3 types: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Skeletal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Smooth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Cardiac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928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7E1E9B-2117-46BA-8945-0E15B8C59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8" y="2057137"/>
            <a:ext cx="8707820" cy="47932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86D69-F8AF-41F3-A7EC-DE944718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4" y="128752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Voluntary </a:t>
            </a:r>
            <a:r>
              <a:rPr lang="en-US" sz="2800" dirty="0">
                <a:ea typeface="+mn-lt"/>
                <a:cs typeface="+mn-lt"/>
              </a:rPr>
              <a:t>or 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involuntary</a:t>
            </a:r>
            <a:endParaRPr lang="en-US" sz="2800" dirty="0">
              <a:ea typeface="+mn-lt"/>
              <a:cs typeface="+mn-lt"/>
            </a:endParaRPr>
          </a:p>
          <a:p>
            <a:pPr lvl="2"/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Strength</a:t>
            </a:r>
            <a:endParaRPr lang="en-US" sz="2800" dirty="0">
              <a:ea typeface="+mn-lt"/>
              <a:cs typeface="+mn-lt"/>
            </a:endParaRPr>
          </a:p>
          <a:p>
            <a:pPr lvl="2"/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Endurance</a:t>
            </a:r>
            <a:endParaRPr lang="en-US" sz="2800" dirty="0">
              <a:ea typeface="+mn-lt"/>
              <a:cs typeface="+mn-lt"/>
            </a:endParaRPr>
          </a:p>
          <a:p>
            <a:pPr lvl="2"/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Location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6904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Musculoskeletal 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EAC2B67-13F7-4D5A-A8B3-551A90F1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17" y="3865842"/>
            <a:ext cx="5567855" cy="30742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28" y="1061545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does the musculoskeletal system do?</a:t>
            </a:r>
          </a:p>
          <a:p>
            <a:pPr lvl="1"/>
            <a:r>
              <a:rPr lang="en-US" dirty="0"/>
              <a:t>Functions: </a:t>
            </a:r>
            <a:r>
              <a:rPr lang="en-US" dirty="0">
                <a:solidFill>
                  <a:srgbClr val="FF0000"/>
                </a:solidFill>
              </a:rPr>
              <a:t>protection, reaction, posture, movement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/>
              <a:t>Parts: </a:t>
            </a:r>
            <a:endParaRPr lang="en-US" dirty="0">
              <a:cs typeface="Calibri"/>
            </a:endParaRPr>
          </a:p>
          <a:p>
            <a:pPr lvl="2"/>
            <a:r>
              <a:rPr lang="en-US" b="1" dirty="0"/>
              <a:t>muscles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bicep, hamstring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2"/>
            <a:r>
              <a:rPr lang="en-US" b="1" dirty="0">
                <a:cs typeface="Calibri"/>
              </a:rPr>
              <a:t>Skeletal</a:t>
            </a:r>
            <a:r>
              <a:rPr lang="en-US" dirty="0">
                <a:cs typeface="Calibri"/>
              </a:rPr>
              <a:t>: (bones)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parietal, femur, clavicle</a:t>
            </a:r>
            <a:r>
              <a:rPr lang="en-US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44854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6E0B-2DA5-4430-9446-798619B3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378A5-F0E7-4A10-837C-6C03708DE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Why do we need this system to survive?</a:t>
            </a:r>
          </a:p>
          <a:p>
            <a:pPr lvl="1"/>
            <a:r>
              <a:rPr lang="en-US" dirty="0">
                <a:ea typeface="+mn-lt"/>
                <a:cs typeface="+mn-lt"/>
              </a:rPr>
              <a:t>List something that is important to you in your life that makes you rely on this system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https://www.youtube.com/watch?v=ynVRDsDC-84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584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Antagonistic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one muscles is working, the other one gets to rest</a:t>
            </a:r>
          </a:p>
          <a:p>
            <a:r>
              <a:rPr lang="en-US" dirty="0"/>
              <a:t>Can you show me some examples?</a:t>
            </a:r>
          </a:p>
          <a:p>
            <a:endParaRPr lang="en-US" dirty="0"/>
          </a:p>
        </p:txBody>
      </p:sp>
      <p:pic>
        <p:nvPicPr>
          <p:cNvPr id="1026" name="Picture 2" descr="http://usvitamininjections.com/articles/wp-content/uploads/2013/04/antagonist-muscles-1024x55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391188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muscle that opposes</a:t>
            </a:r>
            <a:r>
              <a:rPr lang="en-US" dirty="0"/>
              <a:t> the action of another; the </a:t>
            </a:r>
            <a:r>
              <a:rPr lang="en-US" dirty="0">
                <a:solidFill>
                  <a:srgbClr val="FF0000"/>
                </a:solidFill>
              </a:rPr>
              <a:t>biceps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triceps </a:t>
            </a:r>
            <a:r>
              <a:rPr lang="en-US" dirty="0"/>
              <a:t>are antagonistic muscles</a:t>
            </a:r>
          </a:p>
          <a:p>
            <a:r>
              <a:rPr lang="en-US" dirty="0"/>
              <a:t>All muscles work in pairs, </a:t>
            </a:r>
          </a:p>
          <a:p>
            <a:pPr lvl="1"/>
            <a:r>
              <a:rPr lang="en-US" dirty="0"/>
              <a:t>when a muscle works it needs to have an </a:t>
            </a:r>
            <a:r>
              <a:rPr lang="en-US" b="1" dirty="0">
                <a:solidFill>
                  <a:srgbClr val="FF0000"/>
                </a:solidFill>
              </a:rPr>
              <a:t>agonist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an </a:t>
            </a:r>
            <a:r>
              <a:rPr lang="en-US" b="1" dirty="0">
                <a:solidFill>
                  <a:srgbClr val="FF0000"/>
                </a:solidFill>
              </a:rPr>
              <a:t>antagonist</a:t>
            </a:r>
            <a:endParaRPr lang="en-US" b="1" dirty="0">
              <a:solidFill>
                <a:srgbClr val="FF0000"/>
              </a:solidFill>
              <a:cs typeface="Calibri"/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Agonist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muscle: contracting muscle that is resisted or counteracted by another muscle, the antagonist</a:t>
            </a:r>
          </a:p>
        </p:txBody>
      </p:sp>
    </p:spTree>
    <p:extLst>
      <p:ext uri="{BB962C8B-B14F-4D97-AF65-F5344CB8AC3E}">
        <p14:creationId xmlns:p14="http://schemas.microsoft.com/office/powerpoint/2010/main" val="44567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C5C2-330A-416F-9D29-7FF73132C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2" y="286407"/>
            <a:ext cx="8229600" cy="2634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dirty="0">
                <a:ea typeface="+mn-lt"/>
                <a:cs typeface="+mn-lt"/>
              </a:rPr>
              <a:t>When you are 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born you have more</a:t>
            </a:r>
            <a:r>
              <a:rPr lang="en-US" dirty="0">
                <a:ea typeface="+mn-lt"/>
                <a:cs typeface="+mn-lt"/>
              </a:rPr>
              <a:t> bones than this but they 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fuse together 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esp</a:t>
            </a:r>
            <a:r>
              <a:rPr lang="en-US" dirty="0">
                <a:ea typeface="+mn-lt"/>
                <a:cs typeface="+mn-lt"/>
              </a:rPr>
              <a:t> in the head)</a:t>
            </a:r>
          </a:p>
          <a:p>
            <a:pPr lvl="1"/>
            <a:r>
              <a:rPr lang="en-US" dirty="0">
                <a:ea typeface="+mn-lt"/>
                <a:cs typeface="+mn-lt"/>
              </a:rPr>
              <a:t>Grouped in 3 areas: </a:t>
            </a:r>
          </a:p>
          <a:p>
            <a:pPr lvl="2"/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Head, trunk, limbs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Pg. 221 Fig 7.38</a:t>
            </a:r>
            <a:endParaRPr lang="en-US" dirty="0"/>
          </a:p>
        </p:txBody>
      </p:sp>
      <p:pic>
        <p:nvPicPr>
          <p:cNvPr id="4" name="Picture 4" descr="A statue of a person&#10;&#10;Description generated with high confidence">
            <a:extLst>
              <a:ext uri="{FF2B5EF4-FFF2-40B4-BE49-F238E27FC236}">
                <a16:creationId xmlns:a16="http://schemas.microsoft.com/office/drawing/2014/main" id="{65F87F09-7091-4037-8DAF-979855F5D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514" y="1371600"/>
            <a:ext cx="3686765" cy="534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41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5BA9-FFA8-4A20-8B48-46E82779E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https://www.youtube.com/watch?v=SYTqXWXUaJA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C25A4-728E-4155-B537-8774251D58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7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Name the parts of the skeleton</a:t>
            </a:r>
            <a:br>
              <a:rPr lang="en-US" dirty="0"/>
            </a:br>
            <a:endParaRPr lang="en-US" b="1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Head: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Frontal bone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Temporal bone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Parietal bone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Mandible (jaw)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r>
              <a:rPr lang="en-US" dirty="0"/>
              <a:t>Trunk: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Scapula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Clavicle 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Sternum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Ribs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Vertebrae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4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2C8267B-E05E-4655-9007-591A285FD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435" y="846507"/>
            <a:ext cx="3511769" cy="1867366"/>
          </a:xfrm>
          <a:prstGeom prst="rect">
            <a:avLst/>
          </a:prstGeom>
        </p:spPr>
      </p:pic>
      <p:pic>
        <p:nvPicPr>
          <p:cNvPr id="6" name="Picture 6" descr="A picture containing text, book, document&#10;&#10;Description generated with very high confidence">
            <a:extLst>
              <a:ext uri="{FF2B5EF4-FFF2-40B4-BE49-F238E27FC236}">
                <a16:creationId xmlns:a16="http://schemas.microsoft.com/office/drawing/2014/main" id="{B0B74EBB-94EC-41BE-8206-8520555B0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297" y="3812417"/>
            <a:ext cx="4621924" cy="2957768"/>
          </a:xfrm>
          <a:prstGeom prst="rect">
            <a:avLst/>
          </a:prstGeom>
        </p:spPr>
      </p:pic>
      <p:pic>
        <p:nvPicPr>
          <p:cNvPr id="8" name="Picture 8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1DC88EA0-3455-47A4-A825-674BEA82B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572" y="1742089"/>
            <a:ext cx="2151994" cy="23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2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 bones</a:t>
            </a:r>
          </a:p>
        </p:txBody>
      </p:sp>
      <p:pic>
        <p:nvPicPr>
          <p:cNvPr id="6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576745E3-6605-42F0-8A75-79942C8A4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366" y="977368"/>
            <a:ext cx="6329855" cy="55470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Limbs (arm)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Humerus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Ulna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Radius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Carpals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Phalanges of hand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22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 Bones</a:t>
            </a:r>
          </a:p>
        </p:txBody>
      </p:sp>
      <p:pic>
        <p:nvPicPr>
          <p:cNvPr id="6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DBB8B231-171D-4D75-9B75-D25DAA119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7" y="1269124"/>
            <a:ext cx="5199993" cy="51999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Limbs (leg):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Femur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Patella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Tibia 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Fibula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Tarsals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Phalanges of the foot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84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Bone is a </a:t>
            </a:r>
            <a:r>
              <a:rPr lang="en-US" b="1" dirty="0">
                <a:solidFill>
                  <a:srgbClr val="FF0000"/>
                </a:solidFill>
              </a:rPr>
              <a:t>hard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solid</a:t>
            </a:r>
            <a:r>
              <a:rPr lang="en-US" dirty="0"/>
              <a:t> organ that forms part of the skeleton</a:t>
            </a:r>
          </a:p>
          <a:p>
            <a:r>
              <a:rPr lang="en-US" dirty="0"/>
              <a:t>Bones continuously </a:t>
            </a:r>
            <a:r>
              <a:rPr lang="en-US" b="1" dirty="0">
                <a:solidFill>
                  <a:srgbClr val="FF0000"/>
                </a:solidFill>
              </a:rPr>
              <a:t>renew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themselves</a:t>
            </a:r>
          </a:p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types of bone: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Spongy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bone and compact bone</a:t>
            </a:r>
          </a:p>
          <a:p>
            <a:pPr lvl="1"/>
            <a:r>
              <a:rPr lang="en-US" dirty="0"/>
              <a:t>Spongy bone has many </a:t>
            </a:r>
            <a:r>
              <a:rPr lang="en-US" dirty="0">
                <a:solidFill>
                  <a:srgbClr val="FF0000"/>
                </a:solidFill>
              </a:rPr>
              <a:t>small cavities</a:t>
            </a:r>
            <a:r>
              <a:rPr lang="en-US" dirty="0"/>
              <a:t> (holes)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Compact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bone is dense</a:t>
            </a:r>
          </a:p>
          <a:p>
            <a:pPr lvl="1"/>
            <a:r>
              <a:rPr lang="en-US" dirty="0"/>
              <a:t>Bones come in variety of </a:t>
            </a:r>
            <a:r>
              <a:rPr lang="en-US" dirty="0">
                <a:solidFill>
                  <a:srgbClr val="FF0000"/>
                </a:solidFill>
              </a:rPr>
              <a:t>shapes and sizes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0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6D74B4A-694D-45E7-9415-53B0D402F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" y="122156"/>
            <a:ext cx="5908455" cy="3783723"/>
          </a:xfrm>
          <a:prstGeom prst="rect">
            <a:avLst/>
          </a:prstGeom>
        </p:spPr>
      </p:pic>
      <p:pic>
        <p:nvPicPr>
          <p:cNvPr id="6" name="Picture 6" descr="A picture containing cat&#10;&#10;Description generated with very high confidence">
            <a:extLst>
              <a:ext uri="{FF2B5EF4-FFF2-40B4-BE49-F238E27FC236}">
                <a16:creationId xmlns:a16="http://schemas.microsoft.com/office/drawing/2014/main" id="{DF1317A9-8479-425E-BAD0-D8A132656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091" y="3367304"/>
            <a:ext cx="6132785" cy="33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3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Long bone</a:t>
            </a:r>
            <a:r>
              <a:rPr lang="en-US" dirty="0"/>
              <a:t> [long, thin body (diaphysis), 2 </a:t>
            </a:r>
            <a:r>
              <a:rPr lang="en-US" dirty="0">
                <a:solidFill>
                  <a:srgbClr val="FF0000"/>
                </a:solidFill>
              </a:rPr>
              <a:t>rounded ends</a:t>
            </a:r>
            <a:r>
              <a:rPr lang="en-US" dirty="0"/>
              <a:t> (epiphysis), mainly compact bone, </a:t>
            </a:r>
            <a:r>
              <a:rPr lang="en-US" dirty="0" err="1"/>
              <a:t>centre</a:t>
            </a:r>
            <a:r>
              <a:rPr lang="en-US" dirty="0"/>
              <a:t> is AKA </a:t>
            </a:r>
            <a:r>
              <a:rPr lang="en-US" dirty="0">
                <a:solidFill>
                  <a:srgbClr val="FF0000"/>
                </a:solidFill>
              </a:rPr>
              <a:t>marrow</a:t>
            </a:r>
            <a:r>
              <a:rPr lang="en-US" dirty="0"/>
              <a:t>, mainly in limbs]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solidFill>
                  <a:srgbClr val="FF0000"/>
                </a:solidFill>
              </a:rPr>
              <a:t>Humerus</a:t>
            </a:r>
          </a:p>
          <a:p>
            <a:r>
              <a:rPr lang="en-US" dirty="0">
                <a:solidFill>
                  <a:srgbClr val="FF0000"/>
                </a:solidFill>
              </a:rPr>
              <a:t>Short bone</a:t>
            </a:r>
            <a:r>
              <a:rPr lang="en-US" dirty="0"/>
              <a:t> [cubic, mainly spongy bone, heels and wrists]</a:t>
            </a:r>
          </a:p>
          <a:p>
            <a:pPr lvl="1"/>
            <a:r>
              <a:rPr lang="en-US" dirty="0"/>
              <a:t>Ex:</a:t>
            </a:r>
            <a:r>
              <a:rPr lang="en-US" dirty="0">
                <a:solidFill>
                  <a:srgbClr val="FF0000"/>
                </a:solidFill>
              </a:rPr>
              <a:t> Carpal bones</a:t>
            </a:r>
            <a:r>
              <a:rPr lang="en-US" dirty="0"/>
              <a:t> (in the hand)</a:t>
            </a:r>
          </a:p>
          <a:p>
            <a:r>
              <a:rPr lang="en-US" dirty="0">
                <a:solidFill>
                  <a:srgbClr val="FF0000"/>
                </a:solidFill>
              </a:rPr>
              <a:t>Flat bone </a:t>
            </a:r>
            <a:r>
              <a:rPr lang="en-US" dirty="0"/>
              <a:t>[thin, flat, generally curved, 2 </a:t>
            </a:r>
            <a:r>
              <a:rPr lang="en-US" dirty="0">
                <a:solidFill>
                  <a:srgbClr val="FF0000"/>
                </a:solidFill>
              </a:rPr>
              <a:t>thin compact layers</a:t>
            </a:r>
            <a:r>
              <a:rPr lang="en-US" dirty="0"/>
              <a:t> with spongy in middle (like an </a:t>
            </a:r>
            <a:r>
              <a:rPr lang="en-US" dirty="0" err="1"/>
              <a:t>oreo</a:t>
            </a:r>
            <a:r>
              <a:rPr lang="en-US" dirty="0"/>
              <a:t>), skull, ribs, scapula]</a:t>
            </a:r>
          </a:p>
          <a:p>
            <a:pPr lvl="1"/>
            <a:r>
              <a:rPr lang="en-US" dirty="0"/>
              <a:t>Ex: </a:t>
            </a:r>
            <a:r>
              <a:rPr lang="en-US" dirty="0">
                <a:solidFill>
                  <a:srgbClr val="FF0000"/>
                </a:solidFill>
              </a:rPr>
              <a:t>Parietal </a:t>
            </a:r>
            <a:r>
              <a:rPr lang="en-US" dirty="0"/>
              <a:t>(bone in the skull)</a:t>
            </a:r>
            <a:endParaRPr lang="en-US" dirty="0">
              <a:cs typeface="Calibri"/>
            </a:endParaRPr>
          </a:p>
          <a:p>
            <a:r>
              <a:rPr lang="en-US" dirty="0">
                <a:solidFill>
                  <a:srgbClr val="FF0000"/>
                </a:solidFill>
              </a:rPr>
              <a:t>Irregular bone</a:t>
            </a:r>
            <a:r>
              <a:rPr lang="en-US" dirty="0"/>
              <a:t> [cannot be grouped together, all irregular, mainly </a:t>
            </a:r>
            <a:r>
              <a:rPr lang="en-US" dirty="0">
                <a:solidFill>
                  <a:srgbClr val="FF0000"/>
                </a:solidFill>
              </a:rPr>
              <a:t>in the spine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Ex: </a:t>
            </a:r>
            <a:r>
              <a:rPr lang="en-US" dirty="0">
                <a:solidFill>
                  <a:srgbClr val="FF0000"/>
                </a:solidFill>
              </a:rPr>
              <a:t>vertebrae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75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544</Words>
  <Application>Microsoft Office PowerPoint</Application>
  <PresentationFormat>On-screen Show (4:3)</PresentationFormat>
  <Paragraphs>108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Musculoskeletal System</vt:lpstr>
      <vt:lpstr>Skeleton</vt:lpstr>
      <vt:lpstr>PowerPoint Presentation</vt:lpstr>
      <vt:lpstr>Name the parts of the skeleton </vt:lpstr>
      <vt:lpstr>Cont. bones</vt:lpstr>
      <vt:lpstr>Cont. Bones</vt:lpstr>
      <vt:lpstr>Bone</vt:lpstr>
      <vt:lpstr>PowerPoint Presentation</vt:lpstr>
      <vt:lpstr>Bones</vt:lpstr>
      <vt:lpstr>4 types of Bones</vt:lpstr>
      <vt:lpstr>Functions</vt:lpstr>
      <vt:lpstr>Functions of bones</vt:lpstr>
      <vt:lpstr>Joints</vt:lpstr>
      <vt:lpstr>PowerPoint Presentation</vt:lpstr>
      <vt:lpstr>PowerPoint Presentation</vt:lpstr>
      <vt:lpstr>Mobility of Joints</vt:lpstr>
      <vt:lpstr>PowerPoint Presentation</vt:lpstr>
      <vt:lpstr>Mechanics of Joints</vt:lpstr>
      <vt:lpstr>Flexion/Extension</vt:lpstr>
      <vt:lpstr>ABduction/ADduction</vt:lpstr>
      <vt:lpstr>Rotation</vt:lpstr>
      <vt:lpstr>https://www.youtube.com/watch?v=VVL-8zr2hk4</vt:lpstr>
      <vt:lpstr>Muscles</vt:lpstr>
      <vt:lpstr>Types of muscles</vt:lpstr>
      <vt:lpstr>PowerPoint Presentation</vt:lpstr>
      <vt:lpstr>Musculoskeletal </vt:lpstr>
      <vt:lpstr>PowerPoint Presentation</vt:lpstr>
      <vt:lpstr>Antagonistic muscles</vt:lpstr>
      <vt:lpstr>Muscles</vt:lpstr>
      <vt:lpstr>https://www.youtube.com/watch?v=SYTqXWXUaJA</vt:lpstr>
    </vt:vector>
  </TitlesOfParts>
  <Company>RSB-SCCM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Musculoskeletal System</dc:title>
  <dc:creator>Sandra Simpson</dc:creator>
  <cp:lastModifiedBy>Sandra Simpson</cp:lastModifiedBy>
  <cp:revision>336</cp:revision>
  <dcterms:created xsi:type="dcterms:W3CDTF">2013-05-15T18:27:05Z</dcterms:created>
  <dcterms:modified xsi:type="dcterms:W3CDTF">2019-05-21T00:20:01Z</dcterms:modified>
</cp:coreProperties>
</file>