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1.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comments/comment3.xml" ContentType="application/vnd.openxmlformats-officedocument.presentationml.comments+xml"/>
  <Override PartName="/ppt/comments/comment6.xml" ContentType="application/vnd.openxmlformats-officedocument.presentationml.comments+xml"/>
  <Override PartName="/ppt/comments/comment4.xml" ContentType="application/vnd.openxmlformats-officedocument.presentationml.comments+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comments/comment2.xml" ContentType="application/vnd.openxmlformats-officedocument.presentationml.comments+xml"/>
  <Override PartName="/ppt/comments/comment1.xml" ContentType="application/vnd.openxmlformats-officedocument.presentationml.comments+xml"/>
  <Override PartName="/ppt/theme/theme2.xml" ContentType="application/vnd.openxmlformats-officedocument.theme+xml"/>
  <Override PartName="/ppt/comments/comment5.xml" ContentType="application/vnd.openxmlformats-officedocument.presentationml.comment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notesMasterIdLst>
    <p:notesMasterId r:id="rId24"/>
  </p:notesMasterIdLst>
  <p:sldIdLst>
    <p:sldId id="256" r:id="rId2"/>
    <p:sldId id="257" r:id="rId3"/>
    <p:sldId id="258" r:id="rId4"/>
    <p:sldId id="259" r:id="rId5"/>
    <p:sldId id="265" r:id="rId6"/>
    <p:sldId id="260" r:id="rId7"/>
    <p:sldId id="266" r:id="rId8"/>
    <p:sldId id="261" r:id="rId9"/>
    <p:sldId id="267" r:id="rId10"/>
    <p:sldId id="268" r:id="rId11"/>
    <p:sldId id="262" r:id="rId12"/>
    <p:sldId id="269" r:id="rId13"/>
    <p:sldId id="270" r:id="rId14"/>
    <p:sldId id="271" r:id="rId15"/>
    <p:sldId id="272" r:id="rId16"/>
    <p:sldId id="273" r:id="rId17"/>
    <p:sldId id="274" r:id="rId18"/>
    <p:sldId id="264" r:id="rId19"/>
    <p:sldId id="276" r:id="rId20"/>
    <p:sldId id="263" r:id="rId21"/>
    <p:sldId id="275"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Mullin" initials="CM" lastIdx="8" clrIdx="0">
    <p:extLst>
      <p:ext uri="{19B8F6BF-5375-455C-9EA6-DF929625EA0E}">
        <p15:presenceInfo xmlns:p15="http://schemas.microsoft.com/office/powerpoint/2012/main" userId="S-1-5-21-1614895754-1757981266-725345543-676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87908" autoAdjust="0"/>
  </p:normalViewPr>
  <p:slideViewPr>
    <p:cSldViewPr snapToGrid="0">
      <p:cViewPr varScale="1">
        <p:scale>
          <a:sx n="78" d="100"/>
          <a:sy n="78" d="100"/>
        </p:scale>
        <p:origin x="87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6-17T14:57:16.395" idx="4">
    <p:pos x="10" y="10"/>
    <p:text>Concept map:
Ask students to take out two coloured pens (different from what they completed their notes in) and use one colour to indicate “I had that” (info they knew that we added to the map) and “Oh no” (info they had incorrect)</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6-17T14:57:04.701" idx="3">
    <p:pos x="10" y="10"/>
    <p:text>Order will vary (and be updated as needed for flow) based on what areas are identified as the student's strengths</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6-06-20T08:20:54.011" idx="5">
    <p:pos x="10" y="10"/>
    <p:text>Students will be provided with a blank version of the table, which we will fill in together.  Also in the presentation, only one box at a time will be revealed and discussed.</p:text>
    <p:extLst mod="1">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6-06-20T08:30:58.407" idx="6">
    <p:pos x="10" y="10"/>
    <p:text>Before discussing the specific structures for cellular reproduction, students will complete a cell review activity that will be corrected together.</p:text>
    <p:extLst mod="1">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6-06-20T08:50:04.979" idx="7">
    <p:pos x="13" y="12"/>
    <p:text>Students will complete the "Building a Double Helix" activity following these notes (the activity is being created by another teacher).  This is a hands-on/building ctivity with a reflection and follow-up questions.</p:text>
    <p:extLst mod="1">
      <p:ext uri="{C676402C-5697-4E1C-873F-D02D1690AC5C}">
        <p15:threadingInfo xmlns:p15="http://schemas.microsoft.com/office/powerpoint/2012/main" timeZoneBias="24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6-06-20T10:36:56.293" idx="8">
    <p:pos x="25" y="18"/>
    <p:text>Students will be given 15 minutes to complete their Venn Diagrams.  Once they are finished we will create one together on the board.</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708D0A-496E-4FA7-A0E9-BBFB90DA7966}" type="datetimeFigureOut">
              <a:rPr lang="en-CA" smtClean="0"/>
              <a:t>25/08/2016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6F3BDA-15FC-4D63-8163-002EDA1D68FB}" type="slidenum">
              <a:rPr lang="en-CA" smtClean="0"/>
              <a:t>‹#›</a:t>
            </a:fld>
            <a:endParaRPr lang="en-CA"/>
          </a:p>
        </p:txBody>
      </p:sp>
    </p:spTree>
    <p:extLst>
      <p:ext uri="{BB962C8B-B14F-4D97-AF65-F5344CB8AC3E}">
        <p14:creationId xmlns:p14="http://schemas.microsoft.com/office/powerpoint/2010/main" val="3375887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26F3BDA-15FC-4D63-8163-002EDA1D68FB}" type="slidenum">
              <a:rPr lang="en-CA" smtClean="0"/>
              <a:t>2</a:t>
            </a:fld>
            <a:endParaRPr lang="en-CA"/>
          </a:p>
        </p:txBody>
      </p:sp>
    </p:spTree>
    <p:extLst>
      <p:ext uri="{BB962C8B-B14F-4D97-AF65-F5344CB8AC3E}">
        <p14:creationId xmlns:p14="http://schemas.microsoft.com/office/powerpoint/2010/main" val="2590226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26F3BDA-15FC-4D63-8163-002EDA1D68FB}" type="slidenum">
              <a:rPr lang="en-CA" smtClean="0"/>
              <a:t>3</a:t>
            </a:fld>
            <a:endParaRPr lang="en-CA"/>
          </a:p>
        </p:txBody>
      </p:sp>
    </p:spTree>
    <p:extLst>
      <p:ext uri="{BB962C8B-B14F-4D97-AF65-F5344CB8AC3E}">
        <p14:creationId xmlns:p14="http://schemas.microsoft.com/office/powerpoint/2010/main" val="419535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8/25/2016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8/25/2016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8/25/2016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8/25/2016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8/25/2016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f-ldPgEfAHI"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toWK0fIyFl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comments" Target="../comments/commen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Cells</a:t>
            </a:r>
            <a:endParaRPr lang="en-CA" dirty="0"/>
          </a:p>
        </p:txBody>
      </p:sp>
      <p:sp>
        <p:nvSpPr>
          <p:cNvPr id="3" name="Subtitle 2"/>
          <p:cNvSpPr>
            <a:spLocks noGrp="1"/>
          </p:cNvSpPr>
          <p:nvPr>
            <p:ph type="subTitle" idx="1"/>
          </p:nvPr>
        </p:nvSpPr>
        <p:spPr/>
        <p:txBody>
          <a:bodyPr/>
          <a:lstStyle/>
          <a:p>
            <a:r>
              <a:rPr lang="en-US" dirty="0" smtClean="0"/>
              <a:t>Dividing to Multiply</a:t>
            </a:r>
            <a:endParaRPr lang="en-CA" dirty="0"/>
          </a:p>
        </p:txBody>
      </p:sp>
    </p:spTree>
    <p:extLst>
      <p:ext uri="{BB962C8B-B14F-4D97-AF65-F5344CB8AC3E}">
        <p14:creationId xmlns:p14="http://schemas.microsoft.com/office/powerpoint/2010/main" val="2708735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Ge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8251" y="392471"/>
            <a:ext cx="7724006" cy="6182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867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Division:</a:t>
            </a:r>
            <a:endParaRPr lang="en-CA" dirty="0"/>
          </a:p>
        </p:txBody>
      </p:sp>
      <p:sp>
        <p:nvSpPr>
          <p:cNvPr id="3" name="Content Placeholder 2"/>
          <p:cNvSpPr>
            <a:spLocks noGrp="1"/>
          </p:cNvSpPr>
          <p:nvPr>
            <p:ph idx="1"/>
          </p:nvPr>
        </p:nvSpPr>
        <p:spPr/>
        <p:txBody>
          <a:bodyPr/>
          <a:lstStyle/>
          <a:p>
            <a:pPr>
              <a:defRPr/>
            </a:pPr>
            <a:r>
              <a:rPr lang="en-US" dirty="0"/>
              <a:t>Cells divide for three reasons:</a:t>
            </a:r>
          </a:p>
          <a:p>
            <a:pPr marL="514350" indent="-514350">
              <a:buFont typeface="+mj-lt"/>
              <a:buAutoNum type="arabicPeriod"/>
              <a:defRPr/>
            </a:pPr>
            <a:r>
              <a:rPr lang="en-US" dirty="0"/>
              <a:t>To increase in numbers and allow growth (somatic/diploid cells (2n))</a:t>
            </a:r>
          </a:p>
          <a:p>
            <a:pPr marL="514350" indent="-514350">
              <a:buFont typeface="+mj-lt"/>
              <a:buAutoNum type="arabicPeriod"/>
              <a:defRPr/>
            </a:pPr>
            <a:r>
              <a:rPr lang="en-US" dirty="0"/>
              <a:t>Tissue repair (somatic/diploid cells (2n</a:t>
            </a:r>
            <a:r>
              <a:rPr lang="en-US" dirty="0" smtClean="0"/>
              <a:t>))</a:t>
            </a:r>
            <a:endParaRPr lang="en-US" dirty="0"/>
          </a:p>
          <a:p>
            <a:pPr marL="514350" indent="-514350">
              <a:buFont typeface="+mj-lt"/>
              <a:buAutoNum type="arabicPeriod"/>
              <a:defRPr/>
            </a:pPr>
            <a:r>
              <a:rPr lang="en-US" dirty="0"/>
              <a:t>Sexual reproduction (haploid cells (n))</a:t>
            </a:r>
          </a:p>
          <a:p>
            <a:pPr marL="0" indent="0">
              <a:buNone/>
              <a:defRPr/>
            </a:pPr>
            <a:endParaRPr lang="en-US" dirty="0"/>
          </a:p>
          <a:p>
            <a:pPr marL="0" indent="0">
              <a:buNone/>
              <a:defRPr/>
            </a:pPr>
            <a:r>
              <a:rPr lang="en-US" dirty="0"/>
              <a:t>** But they are not always dividing. Mostly they are ensuring the proper functioning of the human organism</a:t>
            </a:r>
            <a:r>
              <a:rPr lang="en-US" dirty="0" smtClean="0"/>
              <a:t>.**</a:t>
            </a:r>
            <a:endParaRPr lang="en-US" dirty="0"/>
          </a:p>
          <a:p>
            <a:pPr marL="45720" indent="0">
              <a:buNone/>
            </a:pPr>
            <a:endParaRPr lang="en-CA" dirty="0"/>
          </a:p>
        </p:txBody>
      </p:sp>
    </p:spTree>
    <p:extLst>
      <p:ext uri="{BB962C8B-B14F-4D97-AF65-F5344CB8AC3E}">
        <p14:creationId xmlns:p14="http://schemas.microsoft.com/office/powerpoint/2010/main" val="210621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par>
                          <p:cTn id="15" fill="hold">
                            <p:stCondLst>
                              <p:cond delay="0"/>
                            </p:stCondLst>
                            <p:childTnLst>
                              <p:par>
                                <p:cTn id="16" presetID="10" presetClass="entr" presetSubtype="0" fill="hold" nodeType="afterEffect">
                                  <p:stCondLst>
                                    <p:cond delay="50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cells multiply</a:t>
            </a:r>
            <a:endParaRPr lang="en-CA" dirty="0"/>
          </a:p>
        </p:txBody>
      </p:sp>
      <p:sp>
        <p:nvSpPr>
          <p:cNvPr id="3" name="Content Placeholder 2"/>
          <p:cNvSpPr>
            <a:spLocks noGrp="1"/>
          </p:cNvSpPr>
          <p:nvPr>
            <p:ph idx="1"/>
          </p:nvPr>
        </p:nvSpPr>
        <p:spPr/>
        <p:txBody>
          <a:bodyPr/>
          <a:lstStyle/>
          <a:p>
            <a:r>
              <a:rPr lang="en-US" altLang="en-US" dirty="0"/>
              <a:t>Cells use </a:t>
            </a:r>
            <a:r>
              <a:rPr lang="en-US" altLang="en-US" b="1" dirty="0"/>
              <a:t>mitosis</a:t>
            </a:r>
            <a:r>
              <a:rPr lang="en-US" altLang="en-US" dirty="0"/>
              <a:t> to multiply. </a:t>
            </a:r>
          </a:p>
          <a:p>
            <a:endParaRPr lang="en-US" altLang="en-US" dirty="0"/>
          </a:p>
          <a:p>
            <a:r>
              <a:rPr lang="en-US" altLang="en-US" dirty="0"/>
              <a:t>Mitosis: process of cell division in which the original cell divides to produce two identical cells called daughter cells (diploid cells (2n</a:t>
            </a:r>
            <a:r>
              <a:rPr lang="en-US" altLang="en-US" dirty="0" smtClean="0"/>
              <a:t>)).</a:t>
            </a:r>
          </a:p>
          <a:p>
            <a:pPr marL="45720" indent="0">
              <a:buNone/>
            </a:pPr>
            <a:endParaRPr lang="en-US" altLang="en-US" dirty="0"/>
          </a:p>
          <a:p>
            <a:r>
              <a:rPr lang="en-US" dirty="0" smtClean="0"/>
              <a:t>Used for the growth of new cells and to repair damaged tissue</a:t>
            </a:r>
            <a:endParaRPr lang="en-CA" dirty="0"/>
          </a:p>
        </p:txBody>
      </p:sp>
    </p:spTree>
    <p:extLst>
      <p:ext uri="{BB962C8B-B14F-4D97-AF65-F5344CB8AC3E}">
        <p14:creationId xmlns:p14="http://schemas.microsoft.com/office/powerpoint/2010/main" val="2552391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Mitosis</a:t>
            </a:r>
            <a:endParaRPr lang="en-CA" dirty="0"/>
          </a:p>
        </p:txBody>
      </p:sp>
      <p:sp>
        <p:nvSpPr>
          <p:cNvPr id="3" name="Content Placeholder 2"/>
          <p:cNvSpPr>
            <a:spLocks noGrp="1"/>
          </p:cNvSpPr>
          <p:nvPr>
            <p:ph idx="1"/>
          </p:nvPr>
        </p:nvSpPr>
        <p:spPr>
          <a:xfrm>
            <a:off x="1143000" y="1710813"/>
            <a:ext cx="9872871" cy="4385187"/>
          </a:xfrm>
        </p:spPr>
        <p:txBody>
          <a:bodyPr>
            <a:normAutofit fontScale="92500" lnSpcReduction="10000"/>
          </a:bodyPr>
          <a:lstStyle/>
          <a:p>
            <a:r>
              <a:rPr lang="en-US" altLang="en-US" sz="2800" dirty="0"/>
              <a:t>Ensures </a:t>
            </a:r>
            <a:r>
              <a:rPr lang="en-US" altLang="en-US" sz="2800" b="1" dirty="0"/>
              <a:t>growth</a:t>
            </a:r>
            <a:r>
              <a:rPr lang="en-US" altLang="en-US" sz="2800" b="1" dirty="0">
                <a:solidFill>
                  <a:srgbClr val="CC00FF"/>
                </a:solidFill>
              </a:rPr>
              <a:t> </a:t>
            </a:r>
            <a:r>
              <a:rPr lang="en-US" altLang="en-US" sz="2800" dirty="0"/>
              <a:t>(an increase in the number of cells that make up an organism). </a:t>
            </a:r>
          </a:p>
          <a:p>
            <a:pPr lvl="1"/>
            <a:r>
              <a:rPr lang="en-US" altLang="en-US" sz="2800" dirty="0">
                <a:ea typeface="ＭＳ Ｐゴシック" panose="020B0600070205080204" pitchFamily="34" charset="-128"/>
              </a:rPr>
              <a:t>When our bodies grow so does the # of cells, so we have more cells when we are adults than when we are babies</a:t>
            </a:r>
          </a:p>
          <a:p>
            <a:pPr lvl="1"/>
            <a:r>
              <a:rPr lang="en-US" altLang="en-US" sz="2800" dirty="0">
                <a:ea typeface="ＭＳ Ｐゴシック" panose="020B0600070205080204" pitchFamily="34" charset="-128"/>
              </a:rPr>
              <a:t>Mitotic activity: # of mitoses carried out by cells (more intense during childhood and adolescence than any other stage of life)</a:t>
            </a:r>
          </a:p>
          <a:p>
            <a:r>
              <a:rPr lang="en-US" altLang="en-US" sz="2800" dirty="0"/>
              <a:t>Ensures </a:t>
            </a:r>
            <a:r>
              <a:rPr lang="en-US" altLang="en-US" sz="2800" b="1" dirty="0" smtClean="0"/>
              <a:t>repair </a:t>
            </a:r>
            <a:r>
              <a:rPr lang="en-US" altLang="en-US" sz="2800" dirty="0" smtClean="0"/>
              <a:t>of </a:t>
            </a:r>
            <a:r>
              <a:rPr lang="en-US" altLang="en-US" sz="2800" dirty="0"/>
              <a:t>damaged tissues, </a:t>
            </a:r>
            <a:r>
              <a:rPr lang="en-US" altLang="en-US" sz="2800" dirty="0">
                <a:ea typeface="ＭＳ Ｐゴシック" panose="020B0600070205080204" pitchFamily="34" charset="-128"/>
              </a:rPr>
              <a:t>repair areas of the body that have been accidentally damaged (ex. Injuries, cuts, fractures and hemorrhages)</a:t>
            </a:r>
            <a:endParaRPr lang="en-US" altLang="en-US" sz="2800" dirty="0"/>
          </a:p>
          <a:p>
            <a:pPr lvl="1"/>
            <a:r>
              <a:rPr lang="en-US" altLang="en-US" sz="2800" dirty="0">
                <a:ea typeface="ＭＳ Ｐゴシック" panose="020B0600070205080204" pitchFamily="34" charset="-128"/>
              </a:rPr>
              <a:t>Certain cells wear down more easily than others and need replacing more often (</a:t>
            </a:r>
            <a:r>
              <a:rPr lang="en-US" altLang="en-US" sz="2800" dirty="0" err="1">
                <a:ea typeface="ＭＳ Ｐゴシック" panose="020B0600070205080204" pitchFamily="34" charset="-128"/>
              </a:rPr>
              <a:t>eg</a:t>
            </a:r>
            <a:r>
              <a:rPr lang="en-US" altLang="en-US" sz="2800" dirty="0">
                <a:ea typeface="ＭＳ Ｐゴシック" panose="020B0600070205080204" pitchFamily="34" charset="-128"/>
              </a:rPr>
              <a:t>. Skin cells are replaced every 2 </a:t>
            </a:r>
            <a:r>
              <a:rPr lang="en-US" altLang="en-US" sz="2800" dirty="0" err="1">
                <a:ea typeface="ＭＳ Ｐゴシック" panose="020B0600070205080204" pitchFamily="34" charset="-128"/>
              </a:rPr>
              <a:t>wks</a:t>
            </a:r>
            <a:r>
              <a:rPr lang="en-US" altLang="en-US" sz="2800" dirty="0">
                <a:ea typeface="ＭＳ Ｐゴシック" panose="020B0600070205080204" pitchFamily="34" charset="-128"/>
              </a:rPr>
              <a:t> and white blood cells every 120 days)</a:t>
            </a:r>
          </a:p>
          <a:p>
            <a:endParaRPr lang="en-CA" dirty="0"/>
          </a:p>
        </p:txBody>
      </p:sp>
    </p:spTree>
    <p:extLst>
      <p:ext uri="{BB962C8B-B14F-4D97-AF65-F5344CB8AC3E}">
        <p14:creationId xmlns:p14="http://schemas.microsoft.com/office/powerpoint/2010/main" val="133291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5304"/>
            <a:ext cx="9875520" cy="825909"/>
          </a:xfrm>
        </p:spPr>
        <p:txBody>
          <a:bodyPr/>
          <a:lstStyle/>
          <a:p>
            <a:r>
              <a:rPr lang="en-US" dirty="0" smtClean="0"/>
              <a:t>Process of Mitosis</a:t>
            </a:r>
            <a:endParaRPr lang="en-CA" dirty="0"/>
          </a:p>
        </p:txBody>
      </p:sp>
      <p:sp>
        <p:nvSpPr>
          <p:cNvPr id="3" name="Content Placeholder 2"/>
          <p:cNvSpPr>
            <a:spLocks noGrp="1"/>
          </p:cNvSpPr>
          <p:nvPr>
            <p:ph idx="1"/>
          </p:nvPr>
        </p:nvSpPr>
        <p:spPr>
          <a:xfrm>
            <a:off x="1143000" y="1101213"/>
            <a:ext cx="9872871" cy="4994787"/>
          </a:xfrm>
        </p:spPr>
        <p:txBody>
          <a:bodyPr/>
          <a:lstStyle/>
          <a:p>
            <a:r>
              <a:rPr lang="en-CA" dirty="0">
                <a:hlinkClick r:id="rId2"/>
              </a:rPr>
              <a:t>https://</a:t>
            </a:r>
            <a:r>
              <a:rPr lang="en-CA" dirty="0" smtClean="0">
                <a:hlinkClick r:id="rId2"/>
              </a:rPr>
              <a:t>www.youtube.com/watch?v=f-ldPgEfAHI</a:t>
            </a:r>
            <a:endParaRPr lang="en-CA" dirty="0" smtClean="0"/>
          </a:p>
          <a:p>
            <a:r>
              <a:rPr lang="en-US" altLang="en-US" dirty="0"/>
              <a:t>DNA is doubled before the cell divides (process called “DNA replication”). To do this, the DNA unzips like a zipper and new bases are added in the right order and attach to each of the separate strands, forming 2 identical DNA strands</a:t>
            </a:r>
            <a:r>
              <a:rPr lang="en-US" altLang="en-US" dirty="0" smtClean="0"/>
              <a:t>.</a:t>
            </a:r>
          </a:p>
          <a:p>
            <a:pPr marL="45720" indent="0">
              <a:buNone/>
            </a:pPr>
            <a:endParaRPr lang="en-US" altLang="en-US" dirty="0"/>
          </a:p>
          <a:p>
            <a:pPr>
              <a:spcBef>
                <a:spcPct val="0"/>
              </a:spcBef>
              <a:buFontTx/>
              <a:buAutoNum type="arabicPeriod"/>
            </a:pPr>
            <a:r>
              <a:rPr lang="en-US" altLang="en-US" sz="2000" dirty="0">
                <a:latin typeface="Arial" panose="020B0604020202020204" pitchFamily="34" charset="0"/>
              </a:rPr>
              <a:t>DNA Replicates</a:t>
            </a:r>
          </a:p>
          <a:p>
            <a:pPr>
              <a:spcBef>
                <a:spcPct val="0"/>
              </a:spcBef>
              <a:buFontTx/>
              <a:buAutoNum type="arabicPeriod"/>
            </a:pPr>
            <a:r>
              <a:rPr lang="en-US" altLang="en-US" sz="2000" dirty="0">
                <a:latin typeface="Arial" panose="020B0604020202020204" pitchFamily="34" charset="0"/>
              </a:rPr>
              <a:t>Chromosomes are formed</a:t>
            </a:r>
          </a:p>
          <a:p>
            <a:pPr>
              <a:spcBef>
                <a:spcPct val="0"/>
              </a:spcBef>
              <a:buFontTx/>
              <a:buAutoNum type="arabicPeriod"/>
            </a:pPr>
            <a:r>
              <a:rPr lang="en-US" altLang="en-US" sz="2000" dirty="0">
                <a:latin typeface="Arial" panose="020B0604020202020204" pitchFamily="34" charset="0"/>
              </a:rPr>
              <a:t>DNA lines up in center</a:t>
            </a:r>
          </a:p>
          <a:p>
            <a:pPr>
              <a:spcBef>
                <a:spcPct val="0"/>
              </a:spcBef>
              <a:buFontTx/>
              <a:buAutoNum type="arabicPeriod"/>
            </a:pPr>
            <a:r>
              <a:rPr lang="en-US" altLang="en-US" sz="2000" dirty="0">
                <a:latin typeface="Arial" panose="020B0604020202020204" pitchFamily="34" charset="0"/>
              </a:rPr>
              <a:t>Chromosomes split up and go to opposite ends </a:t>
            </a:r>
          </a:p>
          <a:p>
            <a:pPr>
              <a:spcBef>
                <a:spcPct val="0"/>
              </a:spcBef>
              <a:buFontTx/>
              <a:buAutoNum type="arabicPeriod"/>
            </a:pPr>
            <a:r>
              <a:rPr lang="en-US" altLang="en-US" sz="2000" dirty="0">
                <a:latin typeface="Arial" panose="020B0604020202020204" pitchFamily="34" charset="0"/>
              </a:rPr>
              <a:t>Cell divides creating two daughter cells (diploid cells) with the same genetic information.</a:t>
            </a:r>
          </a:p>
          <a:p>
            <a:endParaRPr lang="en-CA" dirty="0"/>
          </a:p>
        </p:txBody>
      </p:sp>
      <p:pic>
        <p:nvPicPr>
          <p:cNvPr id="4" name="Content Placeholder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676520" y="4174459"/>
            <a:ext cx="7033700" cy="2552217"/>
          </a:xfrm>
          <a:prstGeom prst="rect">
            <a:avLst/>
          </a:prstGeom>
        </p:spPr>
      </p:pic>
    </p:spTree>
    <p:extLst>
      <p:ext uri="{BB962C8B-B14F-4D97-AF65-F5344CB8AC3E}">
        <p14:creationId xmlns:p14="http://schemas.microsoft.com/office/powerpoint/2010/main" val="3331452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Meiosis</a:t>
            </a:r>
            <a:endParaRPr lang="en-CA" dirty="0"/>
          </a:p>
        </p:txBody>
      </p:sp>
      <p:sp>
        <p:nvSpPr>
          <p:cNvPr id="3" name="Content Placeholder 2"/>
          <p:cNvSpPr>
            <a:spLocks noGrp="1"/>
          </p:cNvSpPr>
          <p:nvPr>
            <p:ph idx="1"/>
          </p:nvPr>
        </p:nvSpPr>
        <p:spPr>
          <a:xfrm>
            <a:off x="1143000" y="1622323"/>
            <a:ext cx="9872871" cy="4473677"/>
          </a:xfrm>
        </p:spPr>
        <p:txBody>
          <a:bodyPr>
            <a:normAutofit fontScale="92500" lnSpcReduction="10000"/>
          </a:bodyPr>
          <a:lstStyle/>
          <a:p>
            <a:r>
              <a:rPr lang="en-CA" altLang="en-US" sz="2800" b="1" dirty="0">
                <a:hlinkClick r:id="rId2"/>
              </a:rPr>
              <a:t>https://</a:t>
            </a:r>
            <a:r>
              <a:rPr lang="en-CA" altLang="en-US" sz="2800" b="1" dirty="0" smtClean="0">
                <a:hlinkClick r:id="rId2"/>
              </a:rPr>
              <a:t>www.youtube.com/watch?v=toWK0fIyFlY</a:t>
            </a:r>
            <a:endParaRPr lang="en-CA" altLang="en-US" sz="2800" b="1" dirty="0" smtClean="0"/>
          </a:p>
          <a:p>
            <a:r>
              <a:rPr lang="en-CA" altLang="en-US" sz="2800" b="1" dirty="0" smtClean="0"/>
              <a:t>Meiosis </a:t>
            </a:r>
            <a:r>
              <a:rPr lang="en-CA" altLang="en-US" sz="2800" dirty="0"/>
              <a:t>is a form of cell division that produces 4 reproductive cells that are different from the original cell because they each contain half the DNA</a:t>
            </a:r>
          </a:p>
          <a:p>
            <a:r>
              <a:rPr lang="en-US" altLang="en-US" sz="2800" dirty="0"/>
              <a:t>The result is 4 daughter cells, each contain 23 chromosomes and all different genetic material.</a:t>
            </a:r>
          </a:p>
          <a:p>
            <a:r>
              <a:rPr lang="en-US" altLang="en-US" sz="2800" dirty="0"/>
              <a:t>Each daughter cell ends up with half the genetic info. These are called </a:t>
            </a:r>
            <a:r>
              <a:rPr lang="en-US" altLang="en-US" sz="2800" b="1" dirty="0" smtClean="0"/>
              <a:t>haploid (</a:t>
            </a:r>
            <a:r>
              <a:rPr lang="en-US" altLang="en-US" sz="2800" b="1" dirty="0"/>
              <a:t>n</a:t>
            </a:r>
            <a:r>
              <a:rPr lang="en-US" altLang="en-US" sz="2800" dirty="0"/>
              <a:t>) cells.</a:t>
            </a:r>
          </a:p>
          <a:p>
            <a:r>
              <a:rPr lang="en-US" sz="2800" dirty="0" smtClean="0"/>
              <a:t>This is used to create sex cells</a:t>
            </a:r>
          </a:p>
          <a:p>
            <a:r>
              <a:rPr lang="en-CA" altLang="en-US" sz="2800" dirty="0"/>
              <a:t>Sex Cells: Sperm and ova (eggs), are also called </a:t>
            </a:r>
            <a:r>
              <a:rPr lang="en-CA" altLang="en-US" sz="2800" b="1" dirty="0"/>
              <a:t>gametes</a:t>
            </a:r>
            <a:r>
              <a:rPr lang="en-CA" altLang="en-US" sz="2800" dirty="0"/>
              <a:t> </a:t>
            </a:r>
          </a:p>
          <a:p>
            <a:endParaRPr lang="en-CA" sz="2800" dirty="0"/>
          </a:p>
        </p:txBody>
      </p:sp>
    </p:spTree>
    <p:extLst>
      <p:ext uri="{BB962C8B-B14F-4D97-AF65-F5344CB8AC3E}">
        <p14:creationId xmlns:p14="http://schemas.microsoft.com/office/powerpoint/2010/main" val="322369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75071"/>
            <a:ext cx="9872871" cy="5220929"/>
          </a:xfrm>
        </p:spPr>
        <p:txBody>
          <a:bodyPr>
            <a:noAutofit/>
          </a:bodyPr>
          <a:lstStyle/>
          <a:p>
            <a:pPr>
              <a:defRPr/>
            </a:pPr>
            <a:r>
              <a:rPr lang="en-US" altLang="en-US" sz="2400" dirty="0"/>
              <a:t>In order to produce cells that contain only half the DNA, there are TWO divisions that take place.</a:t>
            </a:r>
          </a:p>
          <a:p>
            <a:pPr>
              <a:defRPr/>
            </a:pPr>
            <a:r>
              <a:rPr lang="en-US" altLang="en-US" sz="2400" dirty="0"/>
              <a:t>The first one is similar to mitosis (where DNA doubles itself first)</a:t>
            </a:r>
          </a:p>
          <a:p>
            <a:pPr>
              <a:defRPr/>
            </a:pPr>
            <a:r>
              <a:rPr lang="en-US" altLang="en-US" sz="2400" dirty="0"/>
              <a:t>The second division happens right after the first division, </a:t>
            </a:r>
            <a:r>
              <a:rPr lang="en-US" altLang="en-US" sz="2400" u="sng" dirty="0"/>
              <a:t>but without duplicating the </a:t>
            </a:r>
            <a:r>
              <a:rPr lang="en-US" altLang="en-US" sz="2400" u="sng" dirty="0" smtClean="0"/>
              <a:t>DNA </a:t>
            </a:r>
          </a:p>
          <a:p>
            <a:pPr>
              <a:defRPr/>
            </a:pPr>
            <a:r>
              <a:rPr lang="en-CA" sz="2400" dirty="0" smtClean="0"/>
              <a:t>During </a:t>
            </a:r>
            <a:r>
              <a:rPr lang="en-CA" sz="2400" b="1" dirty="0"/>
              <a:t>fertilization</a:t>
            </a:r>
            <a:r>
              <a:rPr lang="en-CA" sz="2400" dirty="0"/>
              <a:t> millions of spermatozoa (n) encounter the ovum (n</a:t>
            </a:r>
            <a:r>
              <a:rPr lang="en-CA" sz="2400" dirty="0" smtClean="0"/>
              <a:t>). </a:t>
            </a:r>
          </a:p>
          <a:p>
            <a:pPr>
              <a:defRPr/>
            </a:pPr>
            <a:r>
              <a:rPr lang="en-CA" sz="2400" dirty="0" smtClean="0"/>
              <a:t>Only </a:t>
            </a:r>
            <a:r>
              <a:rPr lang="en-CA" sz="2400" dirty="0"/>
              <a:t>one of the sperm will be able to penetrate the ovum and combine the male genetic info (n) with that of the female (n) to produce a zygote (2n</a:t>
            </a:r>
            <a:r>
              <a:rPr lang="en-CA" sz="2400" dirty="0" smtClean="0"/>
              <a:t>). </a:t>
            </a:r>
          </a:p>
          <a:p>
            <a:pPr>
              <a:defRPr/>
            </a:pPr>
            <a:r>
              <a:rPr lang="en-CA" sz="2400" dirty="0" smtClean="0"/>
              <a:t>Further </a:t>
            </a:r>
            <a:r>
              <a:rPr lang="en-CA" sz="2400" dirty="0"/>
              <a:t>mitosis results in the development of an </a:t>
            </a:r>
            <a:r>
              <a:rPr lang="en-CA" sz="2400" b="1" dirty="0"/>
              <a:t>embryo </a:t>
            </a:r>
            <a:r>
              <a:rPr lang="en-CA" sz="2400" dirty="0"/>
              <a:t>(first steps to a baby)</a:t>
            </a:r>
          </a:p>
          <a:p>
            <a:endParaRPr lang="en-CA" sz="2400" dirty="0"/>
          </a:p>
        </p:txBody>
      </p:sp>
    </p:spTree>
    <p:extLst>
      <p:ext uri="{BB962C8B-B14F-4D97-AF65-F5344CB8AC3E}">
        <p14:creationId xmlns:p14="http://schemas.microsoft.com/office/powerpoint/2010/main" val="57819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Mitosis vs Meiosis</a:t>
            </a:r>
            <a:endParaRPr lang="en-CA" dirty="0"/>
          </a:p>
        </p:txBody>
      </p:sp>
      <p:sp>
        <p:nvSpPr>
          <p:cNvPr id="3" name="Content Placeholder 2"/>
          <p:cNvSpPr>
            <a:spLocks noGrp="1"/>
          </p:cNvSpPr>
          <p:nvPr>
            <p:ph idx="1"/>
          </p:nvPr>
        </p:nvSpPr>
        <p:spPr/>
        <p:txBody>
          <a:bodyPr/>
          <a:lstStyle/>
          <a:p>
            <a:r>
              <a:rPr lang="en-US" dirty="0" smtClean="0"/>
              <a:t>Using your notes, create a Venn Diagram to compare Mitosis and Meiosis</a:t>
            </a:r>
            <a:endParaRPr lang="en-CA" dirty="0"/>
          </a:p>
        </p:txBody>
      </p:sp>
    </p:spTree>
    <p:extLst>
      <p:ext uri="{BB962C8B-B14F-4D97-AF65-F5344CB8AC3E}">
        <p14:creationId xmlns:p14="http://schemas.microsoft.com/office/powerpoint/2010/main" val="1162585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Cellular Organization</a:t>
            </a:r>
            <a:endParaRPr lang="en-CA" dirty="0"/>
          </a:p>
        </p:txBody>
      </p:sp>
      <p:sp>
        <p:nvSpPr>
          <p:cNvPr id="3" name="Content Placeholder 2"/>
          <p:cNvSpPr>
            <a:spLocks noGrp="1"/>
          </p:cNvSpPr>
          <p:nvPr>
            <p:ph idx="1"/>
          </p:nvPr>
        </p:nvSpPr>
        <p:spPr/>
        <p:txBody>
          <a:bodyPr/>
          <a:lstStyle/>
          <a:p>
            <a:pPr>
              <a:buFont typeface="Wingdings" pitchFamily="2" charset="2"/>
              <a:buChar char="§"/>
            </a:pPr>
            <a:r>
              <a:rPr lang="en-US" dirty="0" smtClean="0"/>
              <a:t>Remember: </a:t>
            </a:r>
            <a:r>
              <a:rPr lang="en-CA" dirty="0"/>
              <a:t>23 pairs give a total of 46 chromosomes of which ½ come from the mother and ½ from the father.</a:t>
            </a:r>
          </a:p>
          <a:p>
            <a:pPr>
              <a:buFont typeface="Wingdings" pitchFamily="2" charset="2"/>
              <a:buChar char="§"/>
            </a:pPr>
            <a:r>
              <a:rPr lang="en-CA" dirty="0"/>
              <a:t>22 of the 23 pairs are similar in both sexes</a:t>
            </a:r>
          </a:p>
          <a:p>
            <a:pPr>
              <a:buFont typeface="Wingdings" pitchFamily="2" charset="2"/>
              <a:buChar char="§"/>
            </a:pPr>
            <a:r>
              <a:rPr lang="en-CA" dirty="0"/>
              <a:t>The 23</a:t>
            </a:r>
            <a:r>
              <a:rPr lang="en-CA" baseline="30000" dirty="0"/>
              <a:t>rd</a:t>
            </a:r>
            <a:r>
              <a:rPr lang="en-CA" dirty="0"/>
              <a:t> pair is the </a:t>
            </a:r>
            <a:r>
              <a:rPr lang="en-CA" u="sng" dirty="0">
                <a:uFill>
                  <a:solidFill>
                    <a:srgbClr val="FF0000"/>
                  </a:solidFill>
                </a:uFill>
              </a:rPr>
              <a:t>sex chromosomes</a:t>
            </a:r>
          </a:p>
          <a:p>
            <a:r>
              <a:rPr lang="en-CA" sz="2400" dirty="0"/>
              <a:t>A chart showing the pairs of chromosomes in 	</a:t>
            </a:r>
            <a:r>
              <a:rPr lang="en-CA" sz="2400" dirty="0" smtClean="0"/>
              <a:t>		  descending </a:t>
            </a:r>
            <a:r>
              <a:rPr lang="en-CA" sz="2400" dirty="0"/>
              <a:t>order of size is called a </a:t>
            </a:r>
            <a:r>
              <a:rPr lang="en-CA" sz="2400" dirty="0" err="1"/>
              <a:t>caryotype</a:t>
            </a:r>
            <a:endParaRPr lang="en-CA" dirty="0"/>
          </a:p>
        </p:txBody>
      </p:sp>
      <p:pic>
        <p:nvPicPr>
          <p:cNvPr id="4" name="Picture 3" descr="male.jpg"/>
          <p:cNvPicPr>
            <a:picLocks noChangeAspect="1"/>
          </p:cNvPicPr>
          <p:nvPr/>
        </p:nvPicPr>
        <p:blipFill>
          <a:blip r:embed="rId2"/>
          <a:srcRect/>
          <a:stretch>
            <a:fillRect/>
          </a:stretch>
        </p:blipFill>
        <p:spPr bwMode="auto">
          <a:xfrm>
            <a:off x="8014776" y="2678113"/>
            <a:ext cx="3344862" cy="3417887"/>
          </a:xfrm>
          <a:prstGeom prst="rect">
            <a:avLst/>
          </a:prstGeom>
          <a:noFill/>
          <a:ln w="9525">
            <a:noFill/>
            <a:miter lim="800000"/>
            <a:headEnd/>
            <a:tailEnd/>
          </a:ln>
        </p:spPr>
      </p:pic>
      <p:sp>
        <p:nvSpPr>
          <p:cNvPr id="5" name="Oval 4"/>
          <p:cNvSpPr/>
          <p:nvPr/>
        </p:nvSpPr>
        <p:spPr>
          <a:xfrm>
            <a:off x="10165326" y="5113389"/>
            <a:ext cx="762000" cy="8858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rgbClr val="FFFFFF"/>
              </a:solidFill>
            </a:endParaRPr>
          </a:p>
        </p:txBody>
      </p:sp>
    </p:spTree>
    <p:extLst>
      <p:ext uri="{BB962C8B-B14F-4D97-AF65-F5344CB8AC3E}">
        <p14:creationId xmlns:p14="http://schemas.microsoft.com/office/powerpoint/2010/main" val="191144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nodeType="clickEffect">
                                  <p:stCondLst>
                                    <p:cond delay="0"/>
                                  </p:stCondLst>
                                  <p:childTnLst>
                                    <p:animMotion origin="layout" path="M -1.94444E-6 -2.34899E-6 L 0.0007 -0.18861 " pathEditMode="relative" rAng="0" ptsTypes="AA">
                                      <p:cBhvr>
                                        <p:cTn id="10" dur="2000" fill="hold"/>
                                        <p:tgtEl>
                                          <p:spTgt spid="4"/>
                                        </p:tgtEl>
                                        <p:attrNameLst>
                                          <p:attrName>ppt_x</p:attrName>
                                          <p:attrName>ppt_y</p:attrName>
                                        </p:attrNameLst>
                                      </p:cBhvr>
                                      <p:rCtr x="0" y="-94"/>
                                    </p:animMotion>
                                  </p:childTnLst>
                                </p:cTn>
                              </p:par>
                              <p:par>
                                <p:cTn id="11" presetID="6" presetClass="emph" presetSubtype="0" fill="hold" nodeType="withEffect">
                                  <p:stCondLst>
                                    <p:cond delay="0"/>
                                  </p:stCondLst>
                                  <p:childTnLst>
                                    <p:animScale>
                                      <p:cBhvr>
                                        <p:cTn id="12" dur="2000" fill="hold"/>
                                        <p:tgtEl>
                                          <p:spTgt spid="4"/>
                                        </p:tgtEl>
                                      </p:cBhvr>
                                      <p:by x="150000" y="150000"/>
                                    </p:animScale>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6447502" y="308416"/>
            <a:ext cx="5105400" cy="5206045"/>
          </a:xfrm>
          <a:prstGeom prst="rect">
            <a:avLst/>
          </a:prstGeom>
          <a:noFill/>
          <a:ln w="9525">
            <a:noFill/>
            <a:miter lim="800000"/>
            <a:headEnd/>
            <a:tailEnd/>
          </a:ln>
        </p:spPr>
      </p:pic>
      <p:pic>
        <p:nvPicPr>
          <p:cNvPr id="3" name="Picture 7" descr="male.jpg"/>
          <p:cNvPicPr>
            <a:picLocks noChangeAspect="1"/>
          </p:cNvPicPr>
          <p:nvPr/>
        </p:nvPicPr>
        <p:blipFill>
          <a:blip r:embed="rId3"/>
          <a:srcRect/>
          <a:stretch>
            <a:fillRect/>
          </a:stretch>
        </p:blipFill>
        <p:spPr bwMode="auto">
          <a:xfrm>
            <a:off x="492330" y="317942"/>
            <a:ext cx="5090761" cy="5202385"/>
          </a:xfrm>
          <a:prstGeom prst="rect">
            <a:avLst/>
          </a:prstGeom>
          <a:noFill/>
          <a:ln w="9525">
            <a:noFill/>
            <a:miter lim="800000"/>
            <a:headEnd/>
            <a:tailEnd/>
          </a:ln>
        </p:spPr>
      </p:pic>
      <p:sp>
        <p:nvSpPr>
          <p:cNvPr id="4" name="TextBox 9"/>
          <p:cNvSpPr txBox="1">
            <a:spLocks noChangeArrowheads="1"/>
          </p:cNvSpPr>
          <p:nvPr/>
        </p:nvSpPr>
        <p:spPr bwMode="auto">
          <a:xfrm>
            <a:off x="412954" y="479866"/>
            <a:ext cx="5775141" cy="369332"/>
          </a:xfrm>
          <a:prstGeom prst="rect">
            <a:avLst/>
          </a:prstGeom>
          <a:noFill/>
          <a:ln w="9525">
            <a:noFill/>
            <a:miter lim="800000"/>
            <a:headEnd/>
            <a:tailEnd/>
          </a:ln>
        </p:spPr>
        <p:txBody>
          <a:bodyPr wrap="square">
            <a:spAutoFit/>
          </a:bodyPr>
          <a:lstStyle/>
          <a:p>
            <a:pPr algn="ctr"/>
            <a:r>
              <a:rPr lang="en-CA" dirty="0" err="1"/>
              <a:t>Caryotype</a:t>
            </a:r>
            <a:r>
              <a:rPr lang="en-CA" dirty="0"/>
              <a:t> of a male</a:t>
            </a:r>
          </a:p>
        </p:txBody>
      </p:sp>
      <p:sp>
        <p:nvSpPr>
          <p:cNvPr id="5" name="TextBox 4"/>
          <p:cNvSpPr txBox="1">
            <a:spLocks noChangeArrowheads="1"/>
          </p:cNvSpPr>
          <p:nvPr/>
        </p:nvSpPr>
        <p:spPr bwMode="auto">
          <a:xfrm>
            <a:off x="7571452" y="441766"/>
            <a:ext cx="2814375" cy="369332"/>
          </a:xfrm>
          <a:prstGeom prst="rect">
            <a:avLst/>
          </a:prstGeom>
          <a:noFill/>
          <a:ln w="9525">
            <a:noFill/>
            <a:miter lim="800000"/>
            <a:headEnd/>
            <a:tailEnd/>
          </a:ln>
        </p:spPr>
        <p:txBody>
          <a:bodyPr wrap="square">
            <a:spAutoFit/>
          </a:bodyPr>
          <a:lstStyle/>
          <a:p>
            <a:pPr algn="ctr"/>
            <a:r>
              <a:rPr lang="en-CA"/>
              <a:t>Caryotype of a female</a:t>
            </a:r>
          </a:p>
        </p:txBody>
      </p:sp>
    </p:spTree>
    <p:extLst>
      <p:ext uri="{BB962C8B-B14F-4D97-AF65-F5344CB8AC3E}">
        <p14:creationId xmlns:p14="http://schemas.microsoft.com/office/powerpoint/2010/main" val="361870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know about cells?</a:t>
            </a:r>
            <a:endParaRPr lang="en-CA" dirty="0"/>
          </a:p>
        </p:txBody>
      </p:sp>
      <p:sp>
        <p:nvSpPr>
          <p:cNvPr id="3" name="Content Placeholder 2"/>
          <p:cNvSpPr>
            <a:spLocks noGrp="1"/>
          </p:cNvSpPr>
          <p:nvPr>
            <p:ph idx="1"/>
          </p:nvPr>
        </p:nvSpPr>
        <p:spPr/>
        <p:txBody>
          <a:bodyPr/>
          <a:lstStyle/>
          <a:p>
            <a:r>
              <a:rPr lang="en-US" dirty="0" smtClean="0"/>
              <a:t>Take 10 minutes and record what you know about the cell.  This can be done in point form, by creating a mind map, a table or through a free write.  </a:t>
            </a:r>
          </a:p>
          <a:p>
            <a:r>
              <a:rPr lang="en-US" dirty="0" smtClean="0"/>
              <a:t>We will then go over together what we know and create a concept map as a class that can be added to our notes. (The info you record will be collected at the end of class)</a:t>
            </a:r>
          </a:p>
          <a:p>
            <a:endParaRPr lang="en-US" dirty="0"/>
          </a:p>
          <a:p>
            <a:r>
              <a:rPr lang="en-US" dirty="0" smtClean="0"/>
              <a:t>The following prompts may be useful as you complete this activity:</a:t>
            </a:r>
          </a:p>
        </p:txBody>
      </p:sp>
      <p:graphicFrame>
        <p:nvGraphicFramePr>
          <p:cNvPr id="4" name="Table 3"/>
          <p:cNvGraphicFramePr>
            <a:graphicFrameLocks noGrp="1"/>
          </p:cNvGraphicFramePr>
          <p:nvPr>
            <p:extLst>
              <p:ext uri="{D42A27DB-BD31-4B8C-83A1-F6EECF244321}">
                <p14:modId xmlns:p14="http://schemas.microsoft.com/office/powerpoint/2010/main" val="4218242568"/>
              </p:ext>
            </p:extLst>
          </p:nvPr>
        </p:nvGraphicFramePr>
        <p:xfrm>
          <a:off x="1686943" y="5027353"/>
          <a:ext cx="8128000" cy="146304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marL="742950" lvl="1" indent="-285750">
                        <a:buFont typeface="Arial" panose="020B0604020202020204" pitchFamily="34" charset="0"/>
                        <a:buChar char="•"/>
                      </a:pPr>
                      <a:r>
                        <a:rPr lang="en-US" dirty="0" smtClean="0">
                          <a:solidFill>
                            <a:schemeClr val="accent1"/>
                          </a:solidFill>
                        </a:rPr>
                        <a:t>Definition</a:t>
                      </a:r>
                    </a:p>
                    <a:p>
                      <a:pPr marL="742950" lvl="1" indent="-285750">
                        <a:buFont typeface="Arial" panose="020B0604020202020204" pitchFamily="34" charset="0"/>
                        <a:buChar char="•"/>
                      </a:pPr>
                      <a:r>
                        <a:rPr lang="en-US" dirty="0" smtClean="0">
                          <a:solidFill>
                            <a:schemeClr val="accent1"/>
                          </a:solidFill>
                        </a:rPr>
                        <a:t>Types</a:t>
                      </a:r>
                    </a:p>
                    <a:p>
                      <a:pPr marL="742950" lvl="1" indent="-285750">
                        <a:buFont typeface="Arial" panose="020B0604020202020204" pitchFamily="34" charset="0"/>
                        <a:buChar char="•"/>
                      </a:pPr>
                      <a:r>
                        <a:rPr lang="en-US" dirty="0" smtClean="0">
                          <a:solidFill>
                            <a:schemeClr val="accent1"/>
                          </a:solidFill>
                        </a:rPr>
                        <a:t>Parts (of)</a:t>
                      </a:r>
                    </a:p>
                    <a:p>
                      <a:pPr marL="742950" lvl="1" indent="-285750">
                        <a:buFont typeface="Arial" panose="020B0604020202020204" pitchFamily="34" charset="0"/>
                        <a:buChar char="•"/>
                      </a:pPr>
                      <a:r>
                        <a:rPr lang="en-US" dirty="0" smtClean="0">
                          <a:solidFill>
                            <a:schemeClr val="accent1"/>
                          </a:solidFill>
                        </a:rPr>
                        <a:t>Function(s)</a:t>
                      </a:r>
                      <a:endParaRPr lang="en-CA" dirty="0" smtClean="0">
                        <a:solidFill>
                          <a:schemeClr val="accent1"/>
                        </a:solidFill>
                      </a:endParaRPr>
                    </a:p>
                    <a:p>
                      <a:endParaRPr lang="en-CA" dirty="0">
                        <a:solidFill>
                          <a:schemeClr val="accent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285750" indent="-285750">
                        <a:buFont typeface="Arial" panose="020B0604020202020204" pitchFamily="34" charset="0"/>
                        <a:buChar char="•"/>
                      </a:pPr>
                      <a:r>
                        <a:rPr lang="en-US" dirty="0" smtClean="0">
                          <a:solidFill>
                            <a:schemeClr val="accent1"/>
                          </a:solidFill>
                        </a:rPr>
                        <a:t>Size</a:t>
                      </a:r>
                    </a:p>
                    <a:p>
                      <a:pPr marL="285750" indent="-285750">
                        <a:buFont typeface="Arial" panose="020B0604020202020204" pitchFamily="34" charset="0"/>
                        <a:buChar char="•"/>
                      </a:pPr>
                      <a:r>
                        <a:rPr lang="en-US" dirty="0" smtClean="0">
                          <a:solidFill>
                            <a:schemeClr val="accent1"/>
                          </a:solidFill>
                        </a:rPr>
                        <a:t>Growth</a:t>
                      </a:r>
                    </a:p>
                    <a:p>
                      <a:pPr marL="285750" indent="-285750">
                        <a:buFont typeface="Arial" panose="020B0604020202020204" pitchFamily="34" charset="0"/>
                        <a:buChar char="•"/>
                      </a:pPr>
                      <a:r>
                        <a:rPr lang="en-US" dirty="0" smtClean="0">
                          <a:solidFill>
                            <a:schemeClr val="accent1"/>
                          </a:solidFill>
                        </a:rPr>
                        <a:t>Living?</a:t>
                      </a:r>
                    </a:p>
                    <a:p>
                      <a:pPr marL="285750" indent="-285750">
                        <a:buFont typeface="Arial" panose="020B0604020202020204" pitchFamily="34" charset="0"/>
                        <a:buChar char="•"/>
                      </a:pPr>
                      <a:r>
                        <a:rPr lang="en-US" dirty="0" smtClean="0">
                          <a:solidFill>
                            <a:schemeClr val="accent1"/>
                          </a:solidFill>
                        </a:rPr>
                        <a:t>Importance</a:t>
                      </a:r>
                      <a:endParaRPr lang="en-CA" dirty="0">
                        <a:solidFill>
                          <a:schemeClr val="accent1"/>
                        </a:solidFill>
                      </a:endParaRPr>
                    </a:p>
                  </a:txBody>
                  <a:tcPr>
                    <a:lnL w="12700" cmpd="sng">
                      <a:noFill/>
                    </a:lnL>
                    <a:noFill/>
                  </a:tcPr>
                </a:tc>
              </a:tr>
            </a:tbl>
          </a:graphicData>
        </a:graphic>
      </p:graphicFrame>
    </p:spTree>
    <p:extLst>
      <p:ext uri="{BB962C8B-B14F-4D97-AF65-F5344CB8AC3E}">
        <p14:creationId xmlns:p14="http://schemas.microsoft.com/office/powerpoint/2010/main" val="4704703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Diversity</a:t>
            </a:r>
            <a:endParaRPr lang="en-CA" dirty="0"/>
          </a:p>
        </p:txBody>
      </p:sp>
      <p:sp>
        <p:nvSpPr>
          <p:cNvPr id="3" name="Content Placeholder 2"/>
          <p:cNvSpPr>
            <a:spLocks noGrp="1"/>
          </p:cNvSpPr>
          <p:nvPr>
            <p:ph idx="1"/>
          </p:nvPr>
        </p:nvSpPr>
        <p:spPr/>
        <p:txBody>
          <a:bodyPr/>
          <a:lstStyle/>
          <a:p>
            <a:pPr>
              <a:buFont typeface="Wingdings" pitchFamily="2" charset="2"/>
              <a:buChar char="§"/>
            </a:pPr>
            <a:r>
              <a:rPr lang="en-CA" sz="2400" dirty="0"/>
              <a:t>Every human being is unique. </a:t>
            </a:r>
          </a:p>
          <a:p>
            <a:pPr>
              <a:buFont typeface="Wingdings" pitchFamily="2" charset="2"/>
              <a:buChar char="§"/>
            </a:pPr>
            <a:r>
              <a:rPr lang="en-CA" sz="2400" dirty="0"/>
              <a:t>The pairs of chromosomes that the offspring receive from their parents is pure chance.  </a:t>
            </a:r>
          </a:p>
          <a:p>
            <a:pPr>
              <a:buFont typeface="Wingdings" pitchFamily="2" charset="2"/>
              <a:buChar char="§"/>
            </a:pPr>
            <a:r>
              <a:rPr lang="en-CA" sz="2400" dirty="0"/>
              <a:t>It is pure chance which sperm and ovum will combine.</a:t>
            </a:r>
          </a:p>
          <a:p>
            <a:pPr>
              <a:buFont typeface="Wingdings" pitchFamily="2" charset="2"/>
              <a:buChar char="§"/>
            </a:pPr>
            <a:r>
              <a:rPr lang="en-CA" sz="2400" dirty="0"/>
              <a:t>Genetic diversity:</a:t>
            </a:r>
          </a:p>
          <a:p>
            <a:pPr lvl="1">
              <a:buFont typeface="Wingdings" pitchFamily="2" charset="2"/>
              <a:buChar char="§"/>
            </a:pPr>
            <a:r>
              <a:rPr lang="en-CA" sz="2400" dirty="0"/>
              <a:t> is the variation of genes among the individuals of the same species.</a:t>
            </a:r>
          </a:p>
          <a:p>
            <a:pPr lvl="1">
              <a:buFont typeface="Wingdings" pitchFamily="2" charset="2"/>
              <a:buChar char="§"/>
            </a:pPr>
            <a:r>
              <a:rPr lang="en-CA" sz="2400" dirty="0"/>
              <a:t>Prevents extinction of a species</a:t>
            </a:r>
          </a:p>
          <a:p>
            <a:endParaRPr lang="en-CA" dirty="0"/>
          </a:p>
        </p:txBody>
      </p:sp>
    </p:spTree>
    <p:extLst>
      <p:ext uri="{BB962C8B-B14F-4D97-AF65-F5344CB8AC3E}">
        <p14:creationId xmlns:p14="http://schemas.microsoft.com/office/powerpoint/2010/main" val="349503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100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Factors that contribute to Genetic Diversity</a:t>
            </a:r>
            <a:endParaRPr lang="en-CA" sz="4000" dirty="0"/>
          </a:p>
        </p:txBody>
      </p:sp>
      <p:sp>
        <p:nvSpPr>
          <p:cNvPr id="3" name="Content Placeholder 2"/>
          <p:cNvSpPr>
            <a:spLocks noGrp="1"/>
          </p:cNvSpPr>
          <p:nvPr>
            <p:ph idx="1"/>
          </p:nvPr>
        </p:nvSpPr>
        <p:spPr/>
        <p:txBody>
          <a:bodyPr>
            <a:normAutofit/>
          </a:bodyPr>
          <a:lstStyle/>
          <a:p>
            <a:pPr lvl="1">
              <a:defRPr/>
            </a:pPr>
            <a:r>
              <a:rPr lang="en-US" sz="2400" b="1" dirty="0"/>
              <a:t>Genetic recombination</a:t>
            </a:r>
            <a:r>
              <a:rPr lang="en-US" sz="2400" dirty="0"/>
              <a:t>:  </a:t>
            </a:r>
            <a:r>
              <a:rPr lang="en-CA" sz="2400" dirty="0"/>
              <a:t>similar chromosomes exchange parts of their genes during the beginning of </a:t>
            </a:r>
            <a:r>
              <a:rPr lang="en-CA" sz="2400" dirty="0" smtClean="0"/>
              <a:t>meiosis</a:t>
            </a:r>
          </a:p>
          <a:p>
            <a:pPr lvl="1">
              <a:defRPr/>
            </a:pPr>
            <a:endParaRPr lang="en-CA" sz="2400" dirty="0"/>
          </a:p>
          <a:p>
            <a:pPr lvl="1">
              <a:defRPr/>
            </a:pPr>
            <a:r>
              <a:rPr lang="en-US" sz="2400" b="1" dirty="0" smtClean="0"/>
              <a:t>Genetic </a:t>
            </a:r>
            <a:r>
              <a:rPr lang="en-US" sz="2400" b="1" dirty="0"/>
              <a:t>mutation</a:t>
            </a:r>
            <a:r>
              <a:rPr lang="en-US" sz="2400" dirty="0"/>
              <a:t>: where random changes happen in the bases of DNA (A,C,T,G). This can be caused by UV rays, X rays or cigarette </a:t>
            </a:r>
            <a:r>
              <a:rPr lang="en-US" sz="2400" dirty="0" smtClean="0"/>
              <a:t>smoke.</a:t>
            </a:r>
            <a:endParaRPr lang="en-CA" sz="2400" dirty="0" smtClean="0"/>
          </a:p>
          <a:p>
            <a:pPr lvl="1">
              <a:defRPr/>
            </a:pPr>
            <a:endParaRPr lang="en-CA" sz="2400" dirty="0"/>
          </a:p>
          <a:p>
            <a:pPr lvl="1">
              <a:defRPr/>
            </a:pPr>
            <a:r>
              <a:rPr lang="en-US" sz="2400" b="1" dirty="0" smtClean="0"/>
              <a:t>Population </a:t>
            </a:r>
            <a:r>
              <a:rPr lang="en-US" sz="2400" b="1" dirty="0"/>
              <a:t>mixing</a:t>
            </a:r>
            <a:r>
              <a:rPr lang="en-US" sz="2400" dirty="0"/>
              <a:t>: where individuals from different populations breed</a:t>
            </a:r>
          </a:p>
        </p:txBody>
      </p:sp>
    </p:spTree>
    <p:extLst>
      <p:ext uri="{BB962C8B-B14F-4D97-AF65-F5344CB8AC3E}">
        <p14:creationId xmlns:p14="http://schemas.microsoft.com/office/powerpoint/2010/main" val="2135261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after Cells?</a:t>
            </a:r>
            <a:endParaRPr lang="en-CA" dirty="0"/>
          </a:p>
        </p:txBody>
      </p:sp>
      <p:sp>
        <p:nvSpPr>
          <p:cNvPr id="3" name="Content Placeholder 2"/>
          <p:cNvSpPr>
            <a:spLocks noGrp="1"/>
          </p:cNvSpPr>
          <p:nvPr>
            <p:ph idx="1"/>
          </p:nvPr>
        </p:nvSpPr>
        <p:spPr/>
        <p:txBody>
          <a:bodyPr/>
          <a:lstStyle/>
          <a:p>
            <a:pPr>
              <a:buFont typeface="Wingdings" pitchFamily="2" charset="2"/>
              <a:buChar char="§"/>
            </a:pPr>
            <a:r>
              <a:rPr lang="en-CA" dirty="0"/>
              <a:t>Single celled organisms can perform all the basic functions to survive.</a:t>
            </a:r>
          </a:p>
          <a:p>
            <a:pPr>
              <a:buFont typeface="Wingdings" pitchFamily="2" charset="2"/>
              <a:buChar char="§"/>
            </a:pPr>
            <a:r>
              <a:rPr lang="en-CA" dirty="0" smtClean="0"/>
              <a:t>Multi-celled </a:t>
            </a:r>
            <a:r>
              <a:rPr lang="en-CA" dirty="0"/>
              <a:t>organisms being more complex require cells to specialize and work together to perform these same functions.</a:t>
            </a:r>
          </a:p>
          <a:p>
            <a:pPr>
              <a:buFont typeface="Wingdings" pitchFamily="2" charset="2"/>
              <a:buChar char="§"/>
            </a:pPr>
            <a:r>
              <a:rPr lang="en-CA" dirty="0"/>
              <a:t>These cells are grouped into:</a:t>
            </a:r>
          </a:p>
          <a:p>
            <a:pPr lvl="4">
              <a:buFont typeface="Wingdings" pitchFamily="2" charset="2"/>
              <a:buChar char="§"/>
            </a:pPr>
            <a:r>
              <a:rPr lang="en-CA" dirty="0"/>
              <a:t>Tissues</a:t>
            </a:r>
          </a:p>
          <a:p>
            <a:pPr lvl="4">
              <a:buFont typeface="Wingdings" pitchFamily="2" charset="2"/>
              <a:buChar char="§"/>
            </a:pPr>
            <a:r>
              <a:rPr lang="en-CA" sz="2400" dirty="0"/>
              <a:t>Organs</a:t>
            </a:r>
          </a:p>
          <a:p>
            <a:pPr lvl="4">
              <a:buFont typeface="Wingdings" pitchFamily="2" charset="2"/>
              <a:buChar char="§"/>
            </a:pPr>
            <a:r>
              <a:rPr lang="en-CA" sz="3200" dirty="0" smtClean="0"/>
              <a:t>Organ Systems</a:t>
            </a:r>
            <a:r>
              <a:rPr lang="en-CA" dirty="0" smtClean="0"/>
              <a:t> </a:t>
            </a:r>
          </a:p>
          <a:p>
            <a:pPr lvl="4">
              <a:buFont typeface="Wingdings" pitchFamily="2" charset="2"/>
              <a:buChar char="§"/>
            </a:pPr>
            <a:r>
              <a:rPr lang="en-US" sz="4800" dirty="0" smtClean="0"/>
              <a:t>Organism</a:t>
            </a:r>
            <a:endParaRPr lang="en-CA" dirty="0"/>
          </a:p>
          <a:p>
            <a:endParaRPr lang="en-CA" dirty="0"/>
          </a:p>
        </p:txBody>
      </p:sp>
    </p:spTree>
    <p:extLst>
      <p:ext uri="{BB962C8B-B14F-4D97-AF65-F5344CB8AC3E}">
        <p14:creationId xmlns:p14="http://schemas.microsoft.com/office/powerpoint/2010/main" val="156439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150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nodeType="afterEffect">
                                  <p:stCondLst>
                                    <p:cond delay="175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par>
                          <p:cTn id="17" fill="hold">
                            <p:stCondLst>
                              <p:cond delay="3250"/>
                            </p:stCondLst>
                            <p:childTnLst>
                              <p:par>
                                <p:cTn id="18" presetID="1" presetClass="entr" presetSubtype="0" fill="hold" nodeType="afterEffect">
                                  <p:stCondLst>
                                    <p:cond delay="200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par>
                          <p:cTn id="20" fill="hold">
                            <p:stCondLst>
                              <p:cond delay="5250"/>
                            </p:stCondLst>
                            <p:childTnLst>
                              <p:par>
                                <p:cTn id="21" presetID="1" presetClass="entr" presetSubtype="0" fill="hold" nodeType="afterEffect">
                                  <p:stCondLst>
                                    <p:cond delay="225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5732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Essential for Life</a:t>
            </a:r>
            <a:endParaRPr lang="en-CA" dirty="0"/>
          </a:p>
        </p:txBody>
      </p:sp>
      <p:sp>
        <p:nvSpPr>
          <p:cNvPr id="3" name="Content Placeholder 2"/>
          <p:cNvSpPr>
            <a:spLocks noGrp="1"/>
          </p:cNvSpPr>
          <p:nvPr>
            <p:ph idx="1"/>
          </p:nvPr>
        </p:nvSpPr>
        <p:spPr/>
        <p:txBody>
          <a:bodyPr/>
          <a:lstStyle/>
          <a:p>
            <a:r>
              <a:rPr lang="en-US" dirty="0" smtClean="0"/>
              <a:t>The conditions essential for the emergence of life on earth are the conditions that made it possible for the synthesis of the first organic molecules and their development into living cells</a:t>
            </a:r>
          </a:p>
          <a:p>
            <a:r>
              <a:rPr lang="en-US" dirty="0" smtClean="0"/>
              <a:t>These conditions are:</a:t>
            </a:r>
          </a:p>
          <a:p>
            <a:pPr lvl="1"/>
            <a:r>
              <a:rPr lang="en-US" dirty="0" smtClean="0"/>
              <a:t>Presence of essential chemical elements</a:t>
            </a:r>
          </a:p>
          <a:p>
            <a:pPr lvl="1"/>
            <a:r>
              <a:rPr lang="en-US" dirty="0" smtClean="0"/>
              <a:t>Presence of an energy </a:t>
            </a:r>
            <a:r>
              <a:rPr lang="en-US" dirty="0"/>
              <a:t>s</a:t>
            </a:r>
            <a:r>
              <a:rPr lang="en-US" dirty="0" smtClean="0"/>
              <a:t>ource</a:t>
            </a:r>
          </a:p>
          <a:p>
            <a:pPr lvl="1"/>
            <a:r>
              <a:rPr lang="en-US" dirty="0" smtClean="0"/>
              <a:t>Presence of liquid water</a:t>
            </a:r>
          </a:p>
          <a:p>
            <a:pPr lvl="1"/>
            <a:r>
              <a:rPr lang="en-US" dirty="0" smtClean="0"/>
              <a:t>A very long period of time</a:t>
            </a:r>
            <a:endParaRPr lang="en-CA" dirty="0"/>
          </a:p>
        </p:txBody>
      </p:sp>
    </p:spTree>
    <p:extLst>
      <p:ext uri="{BB962C8B-B14F-4D97-AF65-F5344CB8AC3E}">
        <p14:creationId xmlns:p14="http://schemas.microsoft.com/office/powerpoint/2010/main" val="143845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548" y="314632"/>
            <a:ext cx="9875520" cy="698090"/>
          </a:xfrm>
        </p:spPr>
        <p:txBody>
          <a:bodyPr/>
          <a:lstStyle/>
          <a:p>
            <a:r>
              <a:rPr lang="en-US" dirty="0" smtClean="0"/>
              <a:t>Conditions Essential for Life</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9657517"/>
              </p:ext>
            </p:extLst>
          </p:nvPr>
        </p:nvGraphicFramePr>
        <p:xfrm>
          <a:off x="700548" y="1012722"/>
          <a:ext cx="10396232" cy="5577840"/>
        </p:xfrm>
        <a:graphic>
          <a:graphicData uri="http://schemas.openxmlformats.org/drawingml/2006/table">
            <a:tbl>
              <a:tblPr firstRow="1" bandRow="1">
                <a:tableStyleId>{5C22544A-7EE6-4342-B048-85BDC9FD1C3A}</a:tableStyleId>
              </a:tblPr>
              <a:tblGrid>
                <a:gridCol w="1299529"/>
                <a:gridCol w="2332026"/>
                <a:gridCol w="2381347"/>
                <a:gridCol w="2360640"/>
                <a:gridCol w="2022690"/>
              </a:tblGrid>
              <a:tr h="370840">
                <a:tc>
                  <a:txBody>
                    <a:bodyPr/>
                    <a:lstStyle/>
                    <a:p>
                      <a:endParaRPr lang="en-C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Essential Elements</a:t>
                      </a:r>
                      <a:endParaRPr lang="en-CA" dirty="0" smtClean="0"/>
                    </a:p>
                    <a:p>
                      <a:endParaRPr lang="en-CA" dirty="0"/>
                    </a:p>
                  </a:txBody>
                  <a:tcPr/>
                </a:tc>
                <a:tc>
                  <a:txBody>
                    <a:bodyPr/>
                    <a:lstStyle/>
                    <a:p>
                      <a:r>
                        <a:rPr lang="en-US" dirty="0" smtClean="0"/>
                        <a:t>Energy Source</a:t>
                      </a:r>
                      <a:endParaRPr lang="en-CA" dirty="0"/>
                    </a:p>
                  </a:txBody>
                  <a:tcPr/>
                </a:tc>
                <a:tc>
                  <a:txBody>
                    <a:bodyPr/>
                    <a:lstStyle/>
                    <a:p>
                      <a:r>
                        <a:rPr lang="en-US" dirty="0" smtClean="0"/>
                        <a:t>Liquid Water</a:t>
                      </a:r>
                      <a:endParaRPr lang="en-CA" dirty="0"/>
                    </a:p>
                  </a:txBody>
                  <a:tcPr/>
                </a:tc>
                <a:tc>
                  <a:txBody>
                    <a:bodyPr/>
                    <a:lstStyle/>
                    <a:p>
                      <a:r>
                        <a:rPr lang="en-US" dirty="0" smtClean="0"/>
                        <a:t>Time</a:t>
                      </a:r>
                      <a:endParaRPr lang="en-CA" dirty="0"/>
                    </a:p>
                  </a:txBody>
                  <a:tcPr/>
                </a:tc>
              </a:tr>
              <a:tr h="370840">
                <a:tc>
                  <a:txBody>
                    <a:bodyPr/>
                    <a:lstStyle/>
                    <a:p>
                      <a:r>
                        <a:rPr lang="en-US" dirty="0" smtClean="0"/>
                        <a:t>Description</a:t>
                      </a:r>
                      <a:endParaRPr lang="en-CA" dirty="0"/>
                    </a:p>
                  </a:txBody>
                  <a:tcPr/>
                </a:tc>
                <a:tc>
                  <a:txBody>
                    <a:bodyPr/>
                    <a:lstStyle/>
                    <a:p>
                      <a:r>
                        <a:rPr lang="en-US" dirty="0" smtClean="0"/>
                        <a:t>Carbon, Oxygen, Hydrogen &amp; Nitrogen</a:t>
                      </a:r>
                      <a:endParaRPr lang="en-CA" dirty="0"/>
                    </a:p>
                  </a:txBody>
                  <a:tcPr/>
                </a:tc>
                <a:tc>
                  <a:txBody>
                    <a:bodyPr/>
                    <a:lstStyle/>
                    <a:p>
                      <a:r>
                        <a:rPr lang="en-US" dirty="0" smtClean="0"/>
                        <a:t>The synthesis</a:t>
                      </a:r>
                      <a:r>
                        <a:rPr lang="en-US" baseline="0" dirty="0" smtClean="0"/>
                        <a:t> of complex molecules requires a high amount of energy</a:t>
                      </a:r>
                      <a:endParaRPr lang="en-CA" dirty="0"/>
                    </a:p>
                  </a:txBody>
                  <a:tcPr/>
                </a:tc>
                <a:tc>
                  <a:txBody>
                    <a:bodyPr/>
                    <a:lstStyle/>
                    <a:p>
                      <a:r>
                        <a:rPr lang="en-US" dirty="0" smtClean="0"/>
                        <a:t>Water provides the essential elements hydrogen and oxygen as well as provides a medium (location)</a:t>
                      </a:r>
                      <a:r>
                        <a:rPr lang="en-US" baseline="0" dirty="0" smtClean="0"/>
                        <a:t> for reactions to take place</a:t>
                      </a:r>
                      <a:endParaRPr lang="en-CA" dirty="0"/>
                    </a:p>
                  </a:txBody>
                  <a:tcPr/>
                </a:tc>
                <a:tc>
                  <a:txBody>
                    <a:bodyPr/>
                    <a:lstStyle/>
                    <a:p>
                      <a:r>
                        <a:rPr lang="en-US" dirty="0" smtClean="0"/>
                        <a:t>Based on fossil evidence,</a:t>
                      </a:r>
                      <a:r>
                        <a:rPr lang="en-US" baseline="0" dirty="0" smtClean="0"/>
                        <a:t> the first living cells appeared between 3.8 and 3.5 billion years ago</a:t>
                      </a:r>
                      <a:endParaRPr lang="en-CA" dirty="0"/>
                    </a:p>
                  </a:txBody>
                  <a:tcPr/>
                </a:tc>
              </a:tr>
              <a:tr h="370840">
                <a:tc>
                  <a:txBody>
                    <a:bodyPr/>
                    <a:lstStyle/>
                    <a:p>
                      <a:r>
                        <a:rPr lang="en-US" dirty="0" smtClean="0"/>
                        <a:t>Source(s)</a:t>
                      </a:r>
                      <a:endParaRPr lang="en-CA" dirty="0"/>
                    </a:p>
                  </a:txBody>
                  <a:tcPr/>
                </a:tc>
                <a:tc>
                  <a:txBody>
                    <a:bodyPr/>
                    <a:lstStyle/>
                    <a:p>
                      <a:r>
                        <a:rPr lang="en-US" dirty="0" smtClean="0"/>
                        <a:t>Early Earth’s atmosphere</a:t>
                      </a:r>
                      <a:endParaRPr lang="en-CA" dirty="0"/>
                    </a:p>
                  </a:txBody>
                  <a:tcPr/>
                </a:tc>
                <a:tc>
                  <a:txBody>
                    <a:bodyPr/>
                    <a:lstStyle/>
                    <a:p>
                      <a:r>
                        <a:rPr lang="en-US" dirty="0" smtClean="0"/>
                        <a:t>-UV rays from the sun,</a:t>
                      </a:r>
                    </a:p>
                    <a:p>
                      <a:r>
                        <a:rPr lang="en-US" dirty="0" smtClean="0"/>
                        <a:t>-Electrical discharges by lightening,</a:t>
                      </a:r>
                    </a:p>
                    <a:p>
                      <a:r>
                        <a:rPr lang="en-US" dirty="0" smtClean="0"/>
                        <a:t>-Heat released from volcanoes</a:t>
                      </a:r>
                      <a:endParaRPr lang="en-CA" dirty="0"/>
                    </a:p>
                  </a:txBody>
                  <a:tcPr/>
                </a:tc>
                <a:tc>
                  <a:txBody>
                    <a:bodyPr/>
                    <a:lstStyle/>
                    <a:p>
                      <a:r>
                        <a:rPr lang="en-US" dirty="0" smtClean="0"/>
                        <a:t>???? Yet unknown?????</a:t>
                      </a:r>
                      <a:endParaRPr lang="en-CA" dirty="0"/>
                    </a:p>
                  </a:txBody>
                  <a:tcPr/>
                </a:tc>
                <a:tc>
                  <a:txBody>
                    <a:bodyPr/>
                    <a:lstStyle/>
                    <a:p>
                      <a:endParaRPr lang="en-CA" dirty="0"/>
                    </a:p>
                  </a:txBody>
                  <a:tcPr>
                    <a:pattFill prst="wdUpDiag">
                      <a:fgClr>
                        <a:schemeClr val="accent5">
                          <a:lumMod val="40000"/>
                          <a:lumOff val="60000"/>
                        </a:schemeClr>
                      </a:fgClr>
                      <a:bgClr>
                        <a:schemeClr val="bg1"/>
                      </a:bgClr>
                    </a:pattFill>
                  </a:tcPr>
                </a:tc>
              </a:tr>
              <a:tr h="370840">
                <a:tc>
                  <a:txBody>
                    <a:bodyPr/>
                    <a:lstStyle/>
                    <a:p>
                      <a:r>
                        <a:rPr lang="en-US" dirty="0" smtClean="0"/>
                        <a:t>Other</a:t>
                      </a:r>
                      <a:endParaRPr lang="en-CA" dirty="0"/>
                    </a:p>
                  </a:txBody>
                  <a:tcPr/>
                </a:tc>
                <a:tc>
                  <a:txBody>
                    <a:bodyPr/>
                    <a:lstStyle/>
                    <a:p>
                      <a:r>
                        <a:rPr lang="en-US" dirty="0" smtClean="0"/>
                        <a:t>The presence of the required elements in the atmosphere would allow for the first complex organic molecules</a:t>
                      </a:r>
                      <a:endParaRPr lang="en-CA" dirty="0"/>
                    </a:p>
                  </a:txBody>
                  <a:tcPr/>
                </a:tc>
                <a:tc>
                  <a:txBody>
                    <a:bodyPr/>
                    <a:lstStyle/>
                    <a:p>
                      <a:endParaRPr lang="en-CA" dirty="0"/>
                    </a:p>
                  </a:txBody>
                  <a:tcPr>
                    <a:pattFill prst="wdUpDiag">
                      <a:fgClr>
                        <a:schemeClr val="accent5">
                          <a:lumMod val="60000"/>
                          <a:lumOff val="40000"/>
                        </a:schemeClr>
                      </a:fgClr>
                      <a:bgClr>
                        <a:schemeClr val="bg1"/>
                      </a:bgClr>
                    </a:pattFill>
                  </a:tcPr>
                </a:tc>
                <a:tc>
                  <a:txBody>
                    <a:bodyPr/>
                    <a:lstStyle/>
                    <a:p>
                      <a:r>
                        <a:rPr lang="en-US" dirty="0" smtClean="0"/>
                        <a:t>Very</a:t>
                      </a:r>
                      <a:r>
                        <a:rPr lang="en-US" baseline="0" dirty="0" smtClean="0"/>
                        <a:t> strong evolutionary evidence to support the emergence of the first living organisms </a:t>
                      </a:r>
                      <a:r>
                        <a:rPr lang="en-US" baseline="0" dirty="0" smtClean="0"/>
                        <a:t>occurring </a:t>
                      </a:r>
                      <a:r>
                        <a:rPr lang="en-US" baseline="0" dirty="0" smtClean="0"/>
                        <a:t>in water</a:t>
                      </a:r>
                      <a:endParaRPr lang="en-CA" dirty="0"/>
                    </a:p>
                  </a:txBody>
                  <a:tcPr/>
                </a:tc>
                <a:tc>
                  <a:txBody>
                    <a:bodyPr/>
                    <a:lstStyle/>
                    <a:p>
                      <a:r>
                        <a:rPr lang="en-US" dirty="0" smtClean="0"/>
                        <a:t>Probability of the right combinations</a:t>
                      </a:r>
                      <a:r>
                        <a:rPr lang="en-US" baseline="0" dirty="0" smtClean="0"/>
                        <a:t> of factors to produce life: </a:t>
                      </a:r>
                    </a:p>
                    <a:p>
                      <a:r>
                        <a:rPr lang="en-US" baseline="0" dirty="0" smtClean="0"/>
                        <a:t>1 in 1 000 000 000</a:t>
                      </a:r>
                      <a:endParaRPr lang="en-CA" dirty="0"/>
                    </a:p>
                  </a:txBody>
                  <a:tcPr/>
                </a:tc>
              </a:tr>
            </a:tbl>
          </a:graphicData>
        </a:graphic>
      </p:graphicFrame>
      <p:sp>
        <p:nvSpPr>
          <p:cNvPr id="3" name="Rectangle 2"/>
          <p:cNvSpPr/>
          <p:nvPr/>
        </p:nvSpPr>
        <p:spPr>
          <a:xfrm>
            <a:off x="2074606" y="1730477"/>
            <a:ext cx="2172929" cy="153383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p:cNvSpPr/>
          <p:nvPr/>
        </p:nvSpPr>
        <p:spPr>
          <a:xfrm>
            <a:off x="4412764" y="1710812"/>
            <a:ext cx="2172929" cy="153383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p:cNvSpPr/>
          <p:nvPr/>
        </p:nvSpPr>
        <p:spPr>
          <a:xfrm>
            <a:off x="6750922" y="1691147"/>
            <a:ext cx="2172929" cy="157316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9089080" y="1710812"/>
            <a:ext cx="1903385" cy="153383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2074606" y="3393603"/>
            <a:ext cx="2172929" cy="14242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p:cNvSpPr/>
          <p:nvPr/>
        </p:nvSpPr>
        <p:spPr>
          <a:xfrm>
            <a:off x="4412764" y="3393603"/>
            <a:ext cx="2172929" cy="14242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p:cNvSpPr/>
          <p:nvPr/>
        </p:nvSpPr>
        <p:spPr>
          <a:xfrm>
            <a:off x="6750922" y="3393603"/>
            <a:ext cx="2172929" cy="142420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p:nvSpPr>
        <p:spPr>
          <a:xfrm>
            <a:off x="2074606" y="4947099"/>
            <a:ext cx="2172929" cy="155202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p:nvSpPr>
        <p:spPr>
          <a:xfrm>
            <a:off x="6828503" y="4947099"/>
            <a:ext cx="2172929" cy="155202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p:nvSpPr>
        <p:spPr>
          <a:xfrm>
            <a:off x="9089080" y="4907277"/>
            <a:ext cx="1903385" cy="1552023"/>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0490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Cells</a:t>
            </a:r>
            <a:endParaRPr lang="en-CA"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sz="3200" dirty="0"/>
              <a:t>The cell is the building block of all living organisms.</a:t>
            </a:r>
          </a:p>
          <a:p>
            <a:pPr>
              <a:buFont typeface="Arial" panose="020B0604020202020204" pitchFamily="34" charset="0"/>
              <a:buChar char="•"/>
            </a:pPr>
            <a:r>
              <a:rPr lang="en-CA" sz="3200" dirty="0"/>
              <a:t>We are made of about 10,000 billion cells.</a:t>
            </a:r>
          </a:p>
          <a:p>
            <a:pPr>
              <a:buFont typeface="Arial" panose="020B0604020202020204" pitchFamily="34" charset="0"/>
              <a:buChar char="•"/>
            </a:pPr>
            <a:r>
              <a:rPr lang="en-CA" sz="3200" dirty="0"/>
              <a:t>At the beginning all cells are the same, but as they develop they become specialized.</a:t>
            </a:r>
          </a:p>
          <a:p>
            <a:pPr>
              <a:buFont typeface="Arial" panose="020B0604020202020204" pitchFamily="34" charset="0"/>
              <a:buChar char="•"/>
            </a:pPr>
            <a:r>
              <a:rPr lang="en-CA" sz="3200" dirty="0"/>
              <a:t>There are about 200 types of cells that vary in function </a:t>
            </a:r>
          </a:p>
          <a:p>
            <a:endParaRPr lang="en-CA" dirty="0"/>
          </a:p>
        </p:txBody>
      </p:sp>
    </p:spTree>
    <p:extLst>
      <p:ext uri="{BB962C8B-B14F-4D97-AF65-F5344CB8AC3E}">
        <p14:creationId xmlns:p14="http://schemas.microsoft.com/office/powerpoint/2010/main" val="248798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Cells</a:t>
            </a:r>
            <a:endParaRPr lang="en-CA" dirty="0"/>
          </a:p>
        </p:txBody>
      </p:sp>
      <p:sp>
        <p:nvSpPr>
          <p:cNvPr id="3" name="Content Placeholder 2"/>
          <p:cNvSpPr>
            <a:spLocks noGrp="1"/>
          </p:cNvSpPr>
          <p:nvPr>
            <p:ph idx="1"/>
          </p:nvPr>
        </p:nvSpPr>
        <p:spPr/>
        <p:txBody>
          <a:bodyPr>
            <a:normAutofit/>
          </a:bodyPr>
          <a:lstStyle/>
          <a:p>
            <a:r>
              <a:rPr lang="en-US" sz="2800" dirty="0" smtClean="0"/>
              <a:t>Structures most essential for cellular reproduction:</a:t>
            </a:r>
          </a:p>
          <a:p>
            <a:pPr lvl="1"/>
            <a:r>
              <a:rPr lang="en-US" sz="2800" b="1" dirty="0"/>
              <a:t>Cell Membrane</a:t>
            </a:r>
            <a:r>
              <a:rPr lang="en-US" sz="2800" dirty="0"/>
              <a:t>: flexible barrier which protects the cell, and controls what can enter and exit the cell.</a:t>
            </a:r>
          </a:p>
          <a:p>
            <a:pPr lvl="1"/>
            <a:r>
              <a:rPr lang="en-US" sz="2800" b="1" dirty="0"/>
              <a:t>Cytoplasm</a:t>
            </a:r>
            <a:r>
              <a:rPr lang="en-US" sz="2800" dirty="0"/>
              <a:t>: fluid inside the cell membrane which allows substances to circulate in the cell</a:t>
            </a:r>
          </a:p>
          <a:p>
            <a:pPr lvl="1"/>
            <a:r>
              <a:rPr lang="en-US" sz="2800" b="1" dirty="0"/>
              <a:t>Nucleus:</a:t>
            </a:r>
            <a:r>
              <a:rPr lang="en-US" sz="2800" dirty="0"/>
              <a:t> Controls cells activities (growth and reproduction) and contains DNA</a:t>
            </a:r>
          </a:p>
          <a:p>
            <a:pPr lvl="1"/>
            <a:r>
              <a:rPr lang="en-US" sz="2800" b="1" dirty="0"/>
              <a:t>Nuclear Membrane</a:t>
            </a:r>
            <a:r>
              <a:rPr lang="en-US" sz="2800" dirty="0"/>
              <a:t>: protects the nucleus and controls exchanges between nucleus and the rest of the cell</a:t>
            </a:r>
            <a:endParaRPr lang="en-CA" sz="2800" dirty="0"/>
          </a:p>
        </p:txBody>
      </p:sp>
    </p:spTree>
    <p:extLst>
      <p:ext uri="{BB962C8B-B14F-4D97-AF65-F5344CB8AC3E}">
        <p14:creationId xmlns:p14="http://schemas.microsoft.com/office/powerpoint/2010/main" val="10995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a:t>
            </a:r>
            <a:endParaRPr lang="en-CA"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DNA stands for </a:t>
            </a:r>
            <a:r>
              <a:rPr lang="en-US" u="sng" dirty="0" smtClean="0"/>
              <a:t>D</a:t>
            </a:r>
            <a:r>
              <a:rPr lang="en-US" dirty="0" smtClean="0"/>
              <a:t>eoxyribo</a:t>
            </a:r>
            <a:r>
              <a:rPr lang="en-US" u="sng" dirty="0" smtClean="0"/>
              <a:t>n</a:t>
            </a:r>
            <a:r>
              <a:rPr lang="en-US" dirty="0" smtClean="0"/>
              <a:t>ucleic </a:t>
            </a:r>
            <a:r>
              <a:rPr lang="en-US" u="sng" dirty="0" smtClean="0"/>
              <a:t>A</a:t>
            </a:r>
            <a:r>
              <a:rPr lang="en-US" dirty="0" smtClean="0"/>
              <a:t>cid</a:t>
            </a:r>
          </a:p>
          <a:p>
            <a:pPr>
              <a:buFont typeface="Arial" panose="020B0604020202020204" pitchFamily="34" charset="0"/>
              <a:buChar char="•"/>
            </a:pPr>
            <a:r>
              <a:rPr lang="en-CA" dirty="0" smtClean="0"/>
              <a:t>A </a:t>
            </a:r>
            <a:r>
              <a:rPr lang="en-CA" dirty="0"/>
              <a:t>complete molecule of </a:t>
            </a:r>
            <a:r>
              <a:rPr lang="en-CA" dirty="0" smtClean="0"/>
              <a:t>DNA </a:t>
            </a:r>
            <a:r>
              <a:rPr lang="en-CA" dirty="0"/>
              <a:t>	 is called a </a:t>
            </a:r>
            <a:r>
              <a:rPr lang="en-CA" b="1" u="sng" dirty="0" smtClean="0"/>
              <a:t>chromosome</a:t>
            </a:r>
            <a:r>
              <a:rPr lang="en-CA" dirty="0" smtClean="0"/>
              <a:t>.</a:t>
            </a:r>
          </a:p>
          <a:p>
            <a:pPr>
              <a:buFont typeface="Arial" panose="020B0604020202020204" pitchFamily="34" charset="0"/>
              <a:buChar char="•"/>
            </a:pPr>
            <a:r>
              <a:rPr lang="en-CA" dirty="0" smtClean="0"/>
              <a:t>A </a:t>
            </a:r>
            <a:r>
              <a:rPr lang="en-CA" dirty="0"/>
              <a:t>DNA molecule is a double </a:t>
            </a:r>
            <a:r>
              <a:rPr lang="en-CA" dirty="0" smtClean="0"/>
              <a:t>helix structure </a:t>
            </a:r>
            <a:r>
              <a:rPr lang="en-CA" dirty="0"/>
              <a:t>which when straightened </a:t>
            </a:r>
            <a:r>
              <a:rPr lang="en-CA" dirty="0" smtClean="0"/>
              <a:t>looks </a:t>
            </a:r>
            <a:r>
              <a:rPr lang="en-CA" dirty="0"/>
              <a:t>like a ladder.</a:t>
            </a:r>
          </a:p>
          <a:p>
            <a:pPr marL="548640" indent="-411480" fontAlgn="auto">
              <a:spcAft>
                <a:spcPts val="0"/>
              </a:spcAft>
              <a:buClr>
                <a:schemeClr val="tx1">
                  <a:shade val="95000"/>
                </a:schemeClr>
              </a:buClr>
              <a:buFont typeface="Wingdings 2"/>
              <a:buBlip>
                <a:blip r:embed="rId2"/>
              </a:buBlip>
              <a:defRPr/>
            </a:pPr>
            <a:r>
              <a:rPr lang="en-CA" dirty="0"/>
              <a:t>Each “bar” in the ladder is called a nucleotide and is made of 2 base pairs.</a:t>
            </a:r>
          </a:p>
          <a:p>
            <a:pPr marL="548640" indent="-411480" fontAlgn="auto">
              <a:spcAft>
                <a:spcPts val="0"/>
              </a:spcAft>
              <a:buClr>
                <a:schemeClr val="tx1">
                  <a:shade val="95000"/>
                </a:schemeClr>
              </a:buClr>
              <a:buFont typeface="Wingdings 2"/>
              <a:buBlip>
                <a:blip r:embed="rId2"/>
              </a:buBlip>
              <a:defRPr/>
            </a:pPr>
            <a:r>
              <a:rPr lang="en-CA" dirty="0"/>
              <a:t>There are 4 </a:t>
            </a:r>
            <a:r>
              <a:rPr lang="en-CA" dirty="0" smtClean="0"/>
              <a:t>bases: Adenine (A), Cytosine (C), Guanine (G) and Thymine (T)</a:t>
            </a:r>
          </a:p>
          <a:p>
            <a:pPr marL="548640" indent="-411480">
              <a:buClr>
                <a:schemeClr val="tx1">
                  <a:shade val="95000"/>
                </a:schemeClr>
              </a:buClr>
              <a:buBlip>
                <a:blip r:embed="rId2"/>
              </a:buBlip>
              <a:defRPr/>
            </a:pPr>
            <a:r>
              <a:rPr lang="en-CA" dirty="0" smtClean="0"/>
              <a:t>They </a:t>
            </a:r>
            <a:r>
              <a:rPr lang="en-CA" dirty="0"/>
              <a:t>are always </a:t>
            </a:r>
            <a:r>
              <a:rPr lang="en-CA" dirty="0" smtClean="0"/>
              <a:t>paired:  A – T and G – C </a:t>
            </a:r>
          </a:p>
          <a:p>
            <a:pPr marL="548640" indent="-411480">
              <a:buClr>
                <a:schemeClr val="tx1">
                  <a:shade val="95000"/>
                </a:schemeClr>
              </a:buClr>
              <a:buBlip>
                <a:blip r:embed="rId2"/>
              </a:buBlip>
              <a:defRPr/>
            </a:pPr>
            <a:r>
              <a:rPr lang="en-CA" sz="2000" dirty="0" smtClean="0"/>
              <a:t>The </a:t>
            </a:r>
            <a:r>
              <a:rPr lang="en-CA" sz="2000" dirty="0"/>
              <a:t>order in which these </a:t>
            </a:r>
            <a:r>
              <a:rPr lang="en-CA" sz="2000" dirty="0" smtClean="0"/>
              <a:t>base pairs </a:t>
            </a:r>
            <a:r>
              <a:rPr lang="en-CA" sz="2000" dirty="0"/>
              <a:t>are </a:t>
            </a:r>
            <a:r>
              <a:rPr lang="en-CA" sz="2000" dirty="0" smtClean="0"/>
              <a:t>arranged determines </a:t>
            </a:r>
            <a:r>
              <a:rPr lang="en-CA" sz="2000" dirty="0"/>
              <a:t>the genetic </a:t>
            </a:r>
            <a:r>
              <a:rPr lang="en-CA" sz="2000" dirty="0" smtClean="0"/>
              <a:t> 	         information</a:t>
            </a:r>
            <a:endParaRPr lang="en-CA" sz="2000" dirty="0"/>
          </a:p>
          <a:p>
            <a:pPr marL="548640" indent="-411480" fontAlgn="auto">
              <a:spcAft>
                <a:spcPts val="0"/>
              </a:spcAft>
              <a:buClr>
                <a:schemeClr val="tx1">
                  <a:shade val="95000"/>
                </a:schemeClr>
              </a:buClr>
              <a:buFont typeface="Wingdings 2"/>
              <a:buBlip>
                <a:blip r:embed="rId2"/>
              </a:buBlip>
              <a:defRPr/>
            </a:pPr>
            <a:endParaRPr lang="en-CA" dirty="0"/>
          </a:p>
          <a:p>
            <a:endParaRPr lang="en-US" dirty="0" smtClean="0"/>
          </a:p>
          <a:p>
            <a:endParaRPr lang="en-CA" dirty="0"/>
          </a:p>
        </p:txBody>
      </p:sp>
      <p:pic>
        <p:nvPicPr>
          <p:cNvPr id="4" name="Picture 3"/>
          <p:cNvPicPr>
            <a:picLocks noChangeAspect="1" noChangeArrowheads="1"/>
          </p:cNvPicPr>
          <p:nvPr/>
        </p:nvPicPr>
        <p:blipFill>
          <a:blip r:embed="rId3"/>
          <a:srcRect/>
          <a:stretch>
            <a:fillRect/>
          </a:stretch>
        </p:blipFill>
        <p:spPr bwMode="auto">
          <a:xfrm>
            <a:off x="10168429" y="3401960"/>
            <a:ext cx="1694087" cy="3180735"/>
          </a:xfrm>
          <a:prstGeom prst="rect">
            <a:avLst/>
          </a:prstGeom>
          <a:noFill/>
          <a:ln w="9525">
            <a:noFill/>
            <a:miter lim="800000"/>
            <a:headEnd/>
            <a:tailEnd/>
          </a:ln>
        </p:spPr>
      </p:pic>
    </p:spTree>
    <p:extLst>
      <p:ext uri="{BB962C8B-B14F-4D97-AF65-F5344CB8AC3E}">
        <p14:creationId xmlns:p14="http://schemas.microsoft.com/office/powerpoint/2010/main" val="385041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Chromosomes &amp; Genes</a:t>
            </a:r>
            <a:endParaRPr lang="en-CA" dirty="0"/>
          </a:p>
        </p:txBody>
      </p:sp>
      <p:sp>
        <p:nvSpPr>
          <p:cNvPr id="3" name="Content Placeholder 2"/>
          <p:cNvSpPr>
            <a:spLocks noGrp="1"/>
          </p:cNvSpPr>
          <p:nvPr>
            <p:ph idx="1"/>
          </p:nvPr>
        </p:nvSpPr>
        <p:spPr/>
        <p:txBody>
          <a:bodyPr>
            <a:normAutofit/>
          </a:bodyPr>
          <a:lstStyle/>
          <a:p>
            <a:r>
              <a:rPr lang="en-US" altLang="en-US" b="1" dirty="0"/>
              <a:t>Chromosomes: </a:t>
            </a:r>
            <a:r>
              <a:rPr lang="en-US" altLang="en-US" dirty="0"/>
              <a:t>structures containing an individual’s genetic code. In animal and plant cells, the chromosomes are located in the nucleus. </a:t>
            </a:r>
            <a:endParaRPr lang="en-US" altLang="en-US" dirty="0" smtClean="0"/>
          </a:p>
          <a:p>
            <a:pPr marL="45720" indent="0">
              <a:buNone/>
            </a:pPr>
            <a:r>
              <a:rPr lang="en-US" altLang="en-US" dirty="0" smtClean="0"/>
              <a:t>Chromosomes </a:t>
            </a:r>
            <a:r>
              <a:rPr lang="en-US" altLang="en-US" dirty="0"/>
              <a:t>contain:</a:t>
            </a:r>
          </a:p>
          <a:p>
            <a:r>
              <a:rPr lang="en-US" altLang="en-US" b="1" dirty="0"/>
              <a:t>Genes: </a:t>
            </a:r>
            <a:r>
              <a:rPr lang="en-US" altLang="en-US" dirty="0"/>
              <a:t>chromosome segments that determine specific genetic characteristics. We all have similar genes but minor differences make us all unique</a:t>
            </a:r>
            <a:r>
              <a:rPr lang="en-US" altLang="en-US" dirty="0" smtClean="0"/>
              <a:t>.</a:t>
            </a:r>
          </a:p>
          <a:p>
            <a:r>
              <a:rPr lang="en-US" altLang="en-US" dirty="0" smtClean="0"/>
              <a:t>Genes </a:t>
            </a:r>
            <a:r>
              <a:rPr lang="en-US" altLang="en-US" dirty="0"/>
              <a:t>are segments of DNA that determine a particular genetic characteristic. They can be dominant or recessive. Gene contains codes for hereditary traits such as eye color, skin color, etc.</a:t>
            </a:r>
          </a:p>
          <a:p>
            <a:r>
              <a:rPr lang="en-US" altLang="en-US" dirty="0"/>
              <a:t>Chromosomes form when DNA packs itself up tightly by coiling  itself again and again until it is shaped like an X.</a:t>
            </a:r>
          </a:p>
          <a:p>
            <a:endParaRPr lang="en-US" altLang="en-US" b="1" dirty="0"/>
          </a:p>
        </p:txBody>
      </p:sp>
    </p:spTree>
    <p:extLst>
      <p:ext uri="{BB962C8B-B14F-4D97-AF65-F5344CB8AC3E}">
        <p14:creationId xmlns:p14="http://schemas.microsoft.com/office/powerpoint/2010/main" val="91450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730F0CBC706134187CB46B29E945351" ma:contentTypeVersion="2" ma:contentTypeDescription="Create a new document." ma:contentTypeScope="" ma:versionID="5ef2622a64026775c95e0204412597b4">
  <xsd:schema xmlns:xsd="http://www.w3.org/2001/XMLSchema" xmlns:xs="http://www.w3.org/2001/XMLSchema" xmlns:p="http://schemas.microsoft.com/office/2006/metadata/properties" xmlns:ns2="30aef0e5-8d39-4b13-b7de-bd2dd6b10b3f" targetNamespace="http://schemas.microsoft.com/office/2006/metadata/properties" ma:root="true" ma:fieldsID="8739b2544d4cda1cea53355589c0ca7d" ns2:_="">
    <xsd:import namespace="30aef0e5-8d39-4b13-b7de-bd2dd6b10b3f"/>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aef0e5-8d39-4b13-b7de-bd2dd6b10b3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3400E29-BABB-432F-B5ED-17B9EA9265C3}"/>
</file>

<file path=customXml/itemProps2.xml><?xml version="1.0" encoding="utf-8"?>
<ds:datastoreItem xmlns:ds="http://schemas.openxmlformats.org/officeDocument/2006/customXml" ds:itemID="{00F2466A-20B6-4009-87C1-E90B96E50EA7}"/>
</file>

<file path=customXml/itemProps3.xml><?xml version="1.0" encoding="utf-8"?>
<ds:datastoreItem xmlns:ds="http://schemas.openxmlformats.org/officeDocument/2006/customXml" ds:itemID="{84EA241E-2765-4C1C-AB03-4A42B291FBBC}"/>
</file>

<file path=docProps/app.xml><?xml version="1.0" encoding="utf-8"?>
<Properties xmlns="http://schemas.openxmlformats.org/officeDocument/2006/extended-properties" xmlns:vt="http://schemas.openxmlformats.org/officeDocument/2006/docPropsVTypes">
  <Template>TM03457444[[fn=Basis]]</Template>
  <TotalTime>984</TotalTime>
  <Words>1314</Words>
  <Application>Microsoft Office PowerPoint</Application>
  <PresentationFormat>Widescreen</PresentationFormat>
  <Paragraphs>142</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ＭＳ Ｐゴシック</vt:lpstr>
      <vt:lpstr>Arial</vt:lpstr>
      <vt:lpstr>Calibri</vt:lpstr>
      <vt:lpstr>Corbel</vt:lpstr>
      <vt:lpstr>Wingdings</vt:lpstr>
      <vt:lpstr>Wingdings 2</vt:lpstr>
      <vt:lpstr>Basis</vt:lpstr>
      <vt:lpstr>Cells</vt:lpstr>
      <vt:lpstr>What do we know about cells?</vt:lpstr>
      <vt:lpstr>PowerPoint Presentation</vt:lpstr>
      <vt:lpstr>Conditions Essential for Life</vt:lpstr>
      <vt:lpstr>Conditions Essential for Life</vt:lpstr>
      <vt:lpstr>Cells</vt:lpstr>
      <vt:lpstr>Review of Cells</vt:lpstr>
      <vt:lpstr>DNA</vt:lpstr>
      <vt:lpstr>Chromosomes &amp; Genes</vt:lpstr>
      <vt:lpstr>PowerPoint Presentation</vt:lpstr>
      <vt:lpstr>Cell Division:</vt:lpstr>
      <vt:lpstr>How cells multiply</vt:lpstr>
      <vt:lpstr>Mitosis</vt:lpstr>
      <vt:lpstr>Process of Mitosis</vt:lpstr>
      <vt:lpstr>Meiosis</vt:lpstr>
      <vt:lpstr>PowerPoint Presentation</vt:lpstr>
      <vt:lpstr>Mitosis vs Meiosis</vt:lpstr>
      <vt:lpstr>Cellular Organization</vt:lpstr>
      <vt:lpstr>PowerPoint Presentation</vt:lpstr>
      <vt:lpstr>Genetic Diversity</vt:lpstr>
      <vt:lpstr>Factors that contribute to Genetic Diversity</vt:lpstr>
      <vt:lpstr>What’s after Cells?</vt:lpstr>
    </vt:vector>
  </TitlesOfParts>
  <Company>Riverside School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Cells</dc:title>
  <dc:creator>Caroline Mullin</dc:creator>
  <cp:lastModifiedBy>Caroline Mullin</cp:lastModifiedBy>
  <cp:revision>26</cp:revision>
  <dcterms:created xsi:type="dcterms:W3CDTF">2016-06-17T18:10:58Z</dcterms:created>
  <dcterms:modified xsi:type="dcterms:W3CDTF">2016-08-26T03:30:37Z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0x0101008730F0CBC706134187CB46B29E945351</vt:lpwstr>
  </property>
</Properties>
</file>