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9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81" r:id="rId26"/>
    <p:sldId id="282" r:id="rId27"/>
    <p:sldId id="283" r:id="rId28"/>
    <p:sldId id="284" r:id="rId29"/>
    <p:sldId id="290" r:id="rId30"/>
    <p:sldId id="285" r:id="rId31"/>
    <p:sldId id="286" r:id="rId32"/>
    <p:sldId id="287" r:id="rId33"/>
    <p:sldId id="278" r:id="rId34"/>
    <p:sldId id="279" r:id="rId35"/>
    <p:sldId id="288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00FF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5502284-B63C-454E-9257-4C7F0A866D0C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71548F09-8FB2-4F15-993D-580D11BD6D2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9CA2025C-ADB3-40AA-B6FB-46F73B643E6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id="{4BDDAFCF-E010-4844-90A3-E23C204D04C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58" name="Oval 6">
                <a:extLst>
                  <a:ext uri="{FF2B5EF4-FFF2-40B4-BE49-F238E27FC236}">
                    <a16:creationId xmlns:a16="http://schemas.microsoft.com/office/drawing/2014/main" id="{A19CA474-AFFC-45DE-90DA-87BF8A2FA11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1B624DC8-9F81-46BF-93F0-8206FEA6851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04DA81AA-A6B1-40D0-9E7A-55376DCB8D4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BA1F5128-89AA-4E87-A0BE-52B2190A9C1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8AB36B33-1D24-40AA-AB37-4BD99B8424D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C2933849-3014-4D44-BA93-058387A3B5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FE11CE7D-6E17-4618-9ADC-6B83A0D5E18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F15AB1D4-6B11-4176-BE5F-75647D4A31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AD0D4282-DC5B-4D7A-AB63-A34176E033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8529C6D7-AB03-4307-A6DC-DE97EDAC6B1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2626CB55-14FC-44A6-A1EA-ECACA04872C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F6AF8D80-19E3-4CD0-8DB1-F88CD72A2C9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id="{D34BB5E8-A220-4FC9-B8EB-FB7D04E64D6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41" name="Oval 19">
                <a:extLst>
                  <a:ext uri="{FF2B5EF4-FFF2-40B4-BE49-F238E27FC236}">
                    <a16:creationId xmlns:a16="http://schemas.microsoft.com/office/drawing/2014/main" id="{1421399A-F75F-4553-9B64-E0E6C8571ED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42" name="Oval 20">
                <a:extLst>
                  <a:ext uri="{FF2B5EF4-FFF2-40B4-BE49-F238E27FC236}">
                    <a16:creationId xmlns:a16="http://schemas.microsoft.com/office/drawing/2014/main" id="{FAA1C0F6-A9FE-4409-8135-66C29EC4E6A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id="{6E0A74A1-3C7D-4C8C-8279-A89A0A7AE83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44" name="Oval 22">
                <a:extLst>
                  <a:ext uri="{FF2B5EF4-FFF2-40B4-BE49-F238E27FC236}">
                    <a16:creationId xmlns:a16="http://schemas.microsoft.com/office/drawing/2014/main" id="{408A4374-5B15-4C8C-976A-06908CFF115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45" name="Oval 23">
                <a:extLst>
                  <a:ext uri="{FF2B5EF4-FFF2-40B4-BE49-F238E27FC236}">
                    <a16:creationId xmlns:a16="http://schemas.microsoft.com/office/drawing/2014/main" id="{AF505C19-1005-4C06-8458-698B9DFCA3A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id="{C86E26F8-1229-4EAF-88F7-3CE3719615F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211B9AEB-BB72-45BF-B324-9A505C12663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CC8BF018-7129-46F2-A94C-4F9692168B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B0F61F9F-695F-413D-AA3B-C36AF0B5D9E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148F0AA2-A930-473B-A45B-2E0C03B7FE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B91F48BE-A90A-442A-8B9C-C2427412B5E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982F5C38-DF91-4397-A808-725CA0BDC66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222545DD-0A18-4D76-BC53-FA8A66B349A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4E1A6636-7FAF-49A1-A960-1959E67564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54536312-619F-4075-B5D0-7F4BFB405D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D0CCA1EC-12BC-4F6A-8124-B68CEC60663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5">
              <a:extLst>
                <a:ext uri="{FF2B5EF4-FFF2-40B4-BE49-F238E27FC236}">
                  <a16:creationId xmlns:a16="http://schemas.microsoft.com/office/drawing/2014/main" id="{C454B60A-F341-48B7-9514-D5BCB4B3392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C08192E7-28A2-441F-9469-494199FC1DDC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0E681CDC-86A9-4732-912B-9168BF26AA4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D7249F5F-3C03-4EA6-9F55-43C2101E82A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1E92948B-C04D-4A4F-B79A-42692FEFDEF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9BEF780A-E89C-4482-B744-BAF7FCB7CA0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1BA91921-0089-47DA-96F9-D3F3E24150F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id="{6C52CAA0-591A-4119-BE05-67D1F58EE5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29" name="Freeform 43">
                <a:extLst>
                  <a:ext uri="{FF2B5EF4-FFF2-40B4-BE49-F238E27FC236}">
                    <a16:creationId xmlns:a16="http://schemas.microsoft.com/office/drawing/2014/main" id="{59CC9035-E437-45DE-84CE-CD8C09B73AF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4">
                <a:extLst>
                  <a:ext uri="{FF2B5EF4-FFF2-40B4-BE49-F238E27FC236}">
                    <a16:creationId xmlns:a16="http://schemas.microsoft.com/office/drawing/2014/main" id="{F96859F0-94B6-49F7-BDAD-6DB3FBA125F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713A246D-1A5C-4312-96FF-87FDA77F4D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id="{34E1C585-43F4-4A86-92B2-D0DE229523D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33" name="Oval 47">
                <a:extLst>
                  <a:ext uri="{FF2B5EF4-FFF2-40B4-BE49-F238E27FC236}">
                    <a16:creationId xmlns:a16="http://schemas.microsoft.com/office/drawing/2014/main" id="{13B8784B-4B24-4956-A310-B6749BD3BD2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34" name="Oval 48">
                <a:extLst>
                  <a:ext uri="{FF2B5EF4-FFF2-40B4-BE49-F238E27FC236}">
                    <a16:creationId xmlns:a16="http://schemas.microsoft.com/office/drawing/2014/main" id="{FC56175A-3EF3-45DC-8A6C-9DBB380F806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35" name="Oval 49">
                <a:extLst>
                  <a:ext uri="{FF2B5EF4-FFF2-40B4-BE49-F238E27FC236}">
                    <a16:creationId xmlns:a16="http://schemas.microsoft.com/office/drawing/2014/main" id="{747BEDF4-79D0-4C27-9F8A-D282CC3AD6A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A95C5D86-0BF1-4E48-A5B2-D4ABE643D33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37" name="Oval 51">
                <a:extLst>
                  <a:ext uri="{FF2B5EF4-FFF2-40B4-BE49-F238E27FC236}">
                    <a16:creationId xmlns:a16="http://schemas.microsoft.com/office/drawing/2014/main" id="{760FAA6B-F47E-4ADB-BDE3-53A67070EFC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38" name="Oval 52">
                <a:extLst>
                  <a:ext uri="{FF2B5EF4-FFF2-40B4-BE49-F238E27FC236}">
                    <a16:creationId xmlns:a16="http://schemas.microsoft.com/office/drawing/2014/main" id="{A5867DCF-4DE2-456A-A3B4-00952C66E67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</p:grpSp>
        <p:grpSp>
          <p:nvGrpSpPr>
            <p:cNvPr id="9" name="Group 53">
              <a:extLst>
                <a:ext uri="{FF2B5EF4-FFF2-40B4-BE49-F238E27FC236}">
                  <a16:creationId xmlns:a16="http://schemas.microsoft.com/office/drawing/2014/main" id="{7DDC90C0-5282-458F-8022-7652D05B7D5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>
                <a:extLst>
                  <a:ext uri="{FF2B5EF4-FFF2-40B4-BE49-F238E27FC236}">
                    <a16:creationId xmlns:a16="http://schemas.microsoft.com/office/drawing/2014/main" id="{8CA0B8CC-3278-4F1F-AA1A-D401BCB225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55">
                <a:extLst>
                  <a:ext uri="{FF2B5EF4-FFF2-40B4-BE49-F238E27FC236}">
                    <a16:creationId xmlns:a16="http://schemas.microsoft.com/office/drawing/2014/main" id="{1F33FBEA-4FAE-4EE0-AECF-B19B7C8D4D0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6">
                <a:extLst>
                  <a:ext uri="{FF2B5EF4-FFF2-40B4-BE49-F238E27FC236}">
                    <a16:creationId xmlns:a16="http://schemas.microsoft.com/office/drawing/2014/main" id="{B5972898-6759-45DF-99CF-6CB7FB1469B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7">
                <a:extLst>
                  <a:ext uri="{FF2B5EF4-FFF2-40B4-BE49-F238E27FC236}">
                    <a16:creationId xmlns:a16="http://schemas.microsoft.com/office/drawing/2014/main" id="{6469D16D-EE79-4859-80A3-FE7F54719D0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58">
                <a:extLst>
                  <a:ext uri="{FF2B5EF4-FFF2-40B4-BE49-F238E27FC236}">
                    <a16:creationId xmlns:a16="http://schemas.microsoft.com/office/drawing/2014/main" id="{AE7271E0-A6BF-4027-87BA-DBC38B5C6AB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9">
                <a:extLst>
                  <a:ext uri="{FF2B5EF4-FFF2-40B4-BE49-F238E27FC236}">
                    <a16:creationId xmlns:a16="http://schemas.microsoft.com/office/drawing/2014/main" id="{CFE7B7C1-D636-431B-A136-870E3A13BE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:a16="http://schemas.microsoft.com/office/drawing/2014/main" id="{0FBE1D91-BFFB-4291-8B6C-B2E1EC5CB27A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61">
                <a:extLst>
                  <a:ext uri="{FF2B5EF4-FFF2-40B4-BE49-F238E27FC236}">
                    <a16:creationId xmlns:a16="http://schemas.microsoft.com/office/drawing/2014/main" id="{AEEE1E0A-4E62-4A3F-9A41-D2145DD1B8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>
                  <a:extLst>
                    <a:ext uri="{FF2B5EF4-FFF2-40B4-BE49-F238E27FC236}">
                      <a16:creationId xmlns:a16="http://schemas.microsoft.com/office/drawing/2014/main" id="{07169B42-FFF5-4477-8570-FB9589A87D7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CA" altLang="en-US"/>
                </a:p>
              </p:txBody>
            </p:sp>
            <p:sp>
              <p:nvSpPr>
                <p:cNvPr id="19" name="Oval 63">
                  <a:extLst>
                    <a:ext uri="{FF2B5EF4-FFF2-40B4-BE49-F238E27FC236}">
                      <a16:creationId xmlns:a16="http://schemas.microsoft.com/office/drawing/2014/main" id="{960B9E5D-7968-4D3A-8552-DD78E84A686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CA" altLang="en-US"/>
                </a:p>
              </p:txBody>
            </p:sp>
            <p:sp>
              <p:nvSpPr>
                <p:cNvPr id="20" name="Oval 64">
                  <a:extLst>
                    <a:ext uri="{FF2B5EF4-FFF2-40B4-BE49-F238E27FC236}">
                      <a16:creationId xmlns:a16="http://schemas.microsoft.com/office/drawing/2014/main" id="{C064168C-9A48-4A6B-B0A0-5FD4C8B661D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CA" altLang="en-US"/>
                </a:p>
              </p:txBody>
            </p:sp>
            <p:sp>
              <p:nvSpPr>
                <p:cNvPr id="21" name="Oval 65">
                  <a:extLst>
                    <a:ext uri="{FF2B5EF4-FFF2-40B4-BE49-F238E27FC236}">
                      <a16:creationId xmlns:a16="http://schemas.microsoft.com/office/drawing/2014/main" id="{CCAF57C1-13D9-42B6-BA9F-74BE9391E94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CA" altLang="en-US"/>
                </a:p>
              </p:txBody>
            </p:sp>
          </p:grpSp>
        </p:grpSp>
      </p:grpSp>
      <p:sp>
        <p:nvSpPr>
          <p:cNvPr id="928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8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8" name="Rectangle 68">
            <a:extLst>
              <a:ext uri="{FF2B5EF4-FFF2-40B4-BE49-F238E27FC236}">
                <a16:creationId xmlns:a16="http://schemas.microsoft.com/office/drawing/2014/main" id="{80A793EA-B7A2-42FA-929C-BBD0C361964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B2F8032A-23BB-43C2-87B4-D821DCF61F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D107BA02-8371-437E-9079-41CCAC18A1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74F8F-0085-47C7-BE8F-9B7F0B40F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59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1A37EAC2-946C-4F5C-869A-0D32178CF5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FF5569A2-DDF8-4EB8-9FC9-56795C6C7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729A8828-6214-43F8-8135-E6E58E12B8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63822-310A-446F-8A19-7CDCB643E6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62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6FAA55A9-4BBC-48F1-B035-BCDCFBCFA4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99F96F8F-3591-4ABB-A615-41144CAAC7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8BA9A925-6B65-4651-B532-044252617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1B48F-A6AC-4FAF-9B4F-17CD01B5F3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779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D2B5806B-9AAC-4AB4-A15F-E78569945D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B704431C-672E-43C3-81F8-1EA19BF03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FE1A3B5A-776E-4F91-8303-4C9FAE8DD9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8237B-63C8-45D7-BCF1-1D584397CE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89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417B5697-DC84-4ECB-B9C7-E7B8FB58C1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2D30BA34-6AF0-42A2-B041-635BF2D707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73E7A8C4-1B1F-499B-BC23-88A7F84583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2A278-ADD4-4EA8-B8CC-36E80A5D6A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10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7AB86BC9-4535-4069-BF1E-23CD3AE8CE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7F94B07A-CE5F-4986-A986-B3FCB6B847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247074DE-A6C9-4A56-921C-B1B4DDFBF6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74EBE-911A-4B9B-BA5E-E82707BE1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65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4DB3D451-C3EB-4C5B-B1FB-937AC12E32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3F3F19AA-DFD1-45F3-A00D-A318F12051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5E1210D4-C013-4370-ABF1-7C7534AD32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8EE75-CE24-42B9-AD7E-0966E2E2EC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226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57971A94-E867-40D6-9B38-8627B85E3B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622A1E5B-811C-4E96-B04D-3F7BE3ACF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4D053DC0-8D11-40F3-B6A5-0C43E6081F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F706B-8D5B-4651-9BC8-9F6B3207DB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3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5229DA8F-7A1A-4D5E-8F3A-A27DE0FB17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7DAD2F6D-979C-40A7-B91B-1A4FCB8F92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C61C964A-9150-48EB-9574-EA2FA64D3F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C7BFE-58AE-44F2-8873-4878EB6DAD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58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EC259908-AB17-427B-8F2B-50FFC86F17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EF8B437F-0A89-498C-8955-D0A35BE369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DC3819EA-1ECE-4432-BF35-4EFBB68BBC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0458D-83A7-4E02-A449-060CE8335F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60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F4BF43F8-FA59-493C-BAF8-ED2EE145C9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98F6E2A7-3167-4772-BD45-5257C4AF2F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58657B78-7560-461C-9D52-1D26803213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271B6-0985-4A3C-A737-A0C1237861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78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DD1CD401-0F24-4219-863D-133D8DD188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EB66331F-A21E-4C64-B638-BA4C3C11F5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BA34C2B1-0292-4F1B-962E-3EE0077E2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CC5BA-A58E-40FE-9B71-FA31641D8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59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>
            <a:extLst>
              <a:ext uri="{FF2B5EF4-FFF2-40B4-BE49-F238E27FC236}">
                <a16:creationId xmlns:a16="http://schemas.microsoft.com/office/drawing/2014/main" id="{27F447A2-DC3A-41A6-90CB-591C6372A85E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CA"/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DB2F009A-A51F-45B1-B730-38B741F6FD59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EDAA45EB-5BCF-43FF-A35F-58E51049F2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76 w 5740"/>
                <a:gd name="T1" fmla="*/ 617 h 4316"/>
                <a:gd name="T2" fmla="*/ 0 w 5740"/>
                <a:gd name="T3" fmla="*/ 617 h 4316"/>
                <a:gd name="T4" fmla="*/ 0 w 5740"/>
                <a:gd name="T5" fmla="*/ 0 h 4316"/>
                <a:gd name="T6" fmla="*/ 5776 w 5740"/>
                <a:gd name="T7" fmla="*/ 0 h 4316"/>
                <a:gd name="T8" fmla="*/ 5776 w 5740"/>
                <a:gd name="T9" fmla="*/ 617 h 4316"/>
                <a:gd name="T10" fmla="*/ 5776 w 5740"/>
                <a:gd name="T11" fmla="*/ 617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33F7B5BF-690E-4E5F-B759-A51E6BB40D0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198" name="Oval 6">
                <a:extLst>
                  <a:ext uri="{FF2B5EF4-FFF2-40B4-BE49-F238E27FC236}">
                    <a16:creationId xmlns:a16="http://schemas.microsoft.com/office/drawing/2014/main" id="{830BB0E2-D608-445E-B664-CBB96869AB3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199" name="Oval 7">
                <a:extLst>
                  <a:ext uri="{FF2B5EF4-FFF2-40B4-BE49-F238E27FC236}">
                    <a16:creationId xmlns:a16="http://schemas.microsoft.com/office/drawing/2014/main" id="{EA90EC37-B81B-4325-9F5C-962A1FCC3CD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00" name="Oval 8">
                <a:extLst>
                  <a:ext uri="{FF2B5EF4-FFF2-40B4-BE49-F238E27FC236}">
                    <a16:creationId xmlns:a16="http://schemas.microsoft.com/office/drawing/2014/main" id="{4B27649E-68E1-4737-BAD1-9A0437C88BF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01" name="Oval 9">
                <a:extLst>
                  <a:ext uri="{FF2B5EF4-FFF2-40B4-BE49-F238E27FC236}">
                    <a16:creationId xmlns:a16="http://schemas.microsoft.com/office/drawing/2014/main" id="{463E20EB-D6B9-4A06-9B1B-55E8635E6F3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02" name="Oval 10">
                <a:extLst>
                  <a:ext uri="{FF2B5EF4-FFF2-40B4-BE49-F238E27FC236}">
                    <a16:creationId xmlns:a16="http://schemas.microsoft.com/office/drawing/2014/main" id="{CC42F057-F685-4B1F-93BF-D9359DB1BA5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03" name="Freeform 11">
                <a:extLst>
                  <a:ext uri="{FF2B5EF4-FFF2-40B4-BE49-F238E27FC236}">
                    <a16:creationId xmlns:a16="http://schemas.microsoft.com/office/drawing/2014/main" id="{D109193B-0C75-4EC4-8C59-465CCF59A4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04" name="Freeform 12">
                <a:extLst>
                  <a:ext uri="{FF2B5EF4-FFF2-40B4-BE49-F238E27FC236}">
                    <a16:creationId xmlns:a16="http://schemas.microsoft.com/office/drawing/2014/main" id="{15318E36-A72D-499B-B33C-F3FE7B75C16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05" name="Freeform 13">
                <a:extLst>
                  <a:ext uri="{FF2B5EF4-FFF2-40B4-BE49-F238E27FC236}">
                    <a16:creationId xmlns:a16="http://schemas.microsoft.com/office/drawing/2014/main" id="{71CCF5A3-B662-4D68-B200-65B65D72E1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06" name="Freeform 14">
                <a:extLst>
                  <a:ext uri="{FF2B5EF4-FFF2-40B4-BE49-F238E27FC236}">
                    <a16:creationId xmlns:a16="http://schemas.microsoft.com/office/drawing/2014/main" id="{6E3C5FE0-54A5-4EA1-A7E4-9336C8820A3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07" name="Freeform 15">
                <a:extLst>
                  <a:ext uri="{FF2B5EF4-FFF2-40B4-BE49-F238E27FC236}">
                    <a16:creationId xmlns:a16="http://schemas.microsoft.com/office/drawing/2014/main" id="{AEA91FA8-6F6E-4634-8936-AB85D4F52FC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08" name="Oval 16">
                <a:extLst>
                  <a:ext uri="{FF2B5EF4-FFF2-40B4-BE49-F238E27FC236}">
                    <a16:creationId xmlns:a16="http://schemas.microsoft.com/office/drawing/2014/main" id="{525C57BD-EB4B-414E-8AA7-6F2BD771DA8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</p:grpSp>
        <p:grpSp>
          <p:nvGrpSpPr>
            <p:cNvPr id="1035" name="Group 17">
              <a:extLst>
                <a:ext uri="{FF2B5EF4-FFF2-40B4-BE49-F238E27FC236}">
                  <a16:creationId xmlns:a16="http://schemas.microsoft.com/office/drawing/2014/main" id="{0F414B13-92E7-447F-A67A-3FFD501AC84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210" name="Oval 18">
                <a:extLst>
                  <a:ext uri="{FF2B5EF4-FFF2-40B4-BE49-F238E27FC236}">
                    <a16:creationId xmlns:a16="http://schemas.microsoft.com/office/drawing/2014/main" id="{ACE8F6A9-239D-4BE1-B023-38882CF35B4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11" name="Oval 19">
                <a:extLst>
                  <a:ext uri="{FF2B5EF4-FFF2-40B4-BE49-F238E27FC236}">
                    <a16:creationId xmlns:a16="http://schemas.microsoft.com/office/drawing/2014/main" id="{5494AF19-822F-49AB-8E13-EBCAE1299F4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12" name="Oval 20">
                <a:extLst>
                  <a:ext uri="{FF2B5EF4-FFF2-40B4-BE49-F238E27FC236}">
                    <a16:creationId xmlns:a16="http://schemas.microsoft.com/office/drawing/2014/main" id="{D6964058-DE05-4B23-9144-4DBC61D265B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13" name="Oval 21">
                <a:extLst>
                  <a:ext uri="{FF2B5EF4-FFF2-40B4-BE49-F238E27FC236}">
                    <a16:creationId xmlns:a16="http://schemas.microsoft.com/office/drawing/2014/main" id="{EAE09C50-D7B2-41F4-8226-80BAF060B46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14" name="Oval 22">
                <a:extLst>
                  <a:ext uri="{FF2B5EF4-FFF2-40B4-BE49-F238E27FC236}">
                    <a16:creationId xmlns:a16="http://schemas.microsoft.com/office/drawing/2014/main" id="{41C89BCB-C8A3-41F6-84AE-0654C4A1BE2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15" name="Oval 23">
                <a:extLst>
                  <a:ext uri="{FF2B5EF4-FFF2-40B4-BE49-F238E27FC236}">
                    <a16:creationId xmlns:a16="http://schemas.microsoft.com/office/drawing/2014/main" id="{ECD993F3-2337-4B78-AF5B-9BB0AF9C488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16" name="Oval 24">
                <a:extLst>
                  <a:ext uri="{FF2B5EF4-FFF2-40B4-BE49-F238E27FC236}">
                    <a16:creationId xmlns:a16="http://schemas.microsoft.com/office/drawing/2014/main" id="{6184D3EF-FC78-4130-93B1-843D6D3C21B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17" name="Oval 25">
                <a:extLst>
                  <a:ext uri="{FF2B5EF4-FFF2-40B4-BE49-F238E27FC236}">
                    <a16:creationId xmlns:a16="http://schemas.microsoft.com/office/drawing/2014/main" id="{02C91DA4-35A5-43F4-9EFD-011CFB1F9D1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18" name="Freeform 26">
                <a:extLst>
                  <a:ext uri="{FF2B5EF4-FFF2-40B4-BE49-F238E27FC236}">
                    <a16:creationId xmlns:a16="http://schemas.microsoft.com/office/drawing/2014/main" id="{F8267CA4-CA97-44C3-B6CF-848D539046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19" name="Freeform 27">
                <a:extLst>
                  <a:ext uri="{FF2B5EF4-FFF2-40B4-BE49-F238E27FC236}">
                    <a16:creationId xmlns:a16="http://schemas.microsoft.com/office/drawing/2014/main" id="{E5B04F00-C083-4DC7-B9AA-2728BC29DC9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20" name="Freeform 28">
                <a:extLst>
                  <a:ext uri="{FF2B5EF4-FFF2-40B4-BE49-F238E27FC236}">
                    <a16:creationId xmlns:a16="http://schemas.microsoft.com/office/drawing/2014/main" id="{2D7F817F-CC4F-4315-8C49-84734351278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21" name="Freeform 29">
                <a:extLst>
                  <a:ext uri="{FF2B5EF4-FFF2-40B4-BE49-F238E27FC236}">
                    <a16:creationId xmlns:a16="http://schemas.microsoft.com/office/drawing/2014/main" id="{8EA9889F-4D29-48A1-A528-421012EF1BB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1079" name="Freeform 30">
                <a:extLst>
                  <a:ext uri="{FF2B5EF4-FFF2-40B4-BE49-F238E27FC236}">
                    <a16:creationId xmlns:a16="http://schemas.microsoft.com/office/drawing/2014/main" id="{512398A3-2604-4561-BD4B-8BF6A5FD36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31">
                <a:extLst>
                  <a:ext uri="{FF2B5EF4-FFF2-40B4-BE49-F238E27FC236}">
                    <a16:creationId xmlns:a16="http://schemas.microsoft.com/office/drawing/2014/main" id="{643E70E4-56E7-43E9-9456-11102ABFBD0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4" name="Freeform 32">
                <a:extLst>
                  <a:ext uri="{FF2B5EF4-FFF2-40B4-BE49-F238E27FC236}">
                    <a16:creationId xmlns:a16="http://schemas.microsoft.com/office/drawing/2014/main" id="{D6AE60B6-F776-4701-BAE6-F64FA4DCABE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25" name="Freeform 33">
                <a:extLst>
                  <a:ext uri="{FF2B5EF4-FFF2-40B4-BE49-F238E27FC236}">
                    <a16:creationId xmlns:a16="http://schemas.microsoft.com/office/drawing/2014/main" id="{8867CCF3-6C80-48A2-A216-A63DD5DDAD1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26" name="Freeform 34">
                <a:extLst>
                  <a:ext uri="{FF2B5EF4-FFF2-40B4-BE49-F238E27FC236}">
                    <a16:creationId xmlns:a16="http://schemas.microsoft.com/office/drawing/2014/main" id="{B3742742-ED43-437D-9188-1AC570ABED8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1084" name="Freeform 35">
                <a:extLst>
                  <a:ext uri="{FF2B5EF4-FFF2-40B4-BE49-F238E27FC236}">
                    <a16:creationId xmlns:a16="http://schemas.microsoft.com/office/drawing/2014/main" id="{E4CDEDAE-EA7F-476E-B080-E530743934F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6" name="Group 36">
              <a:extLst>
                <a:ext uri="{FF2B5EF4-FFF2-40B4-BE49-F238E27FC236}">
                  <a16:creationId xmlns:a16="http://schemas.microsoft.com/office/drawing/2014/main" id="{970BD426-04FE-4572-884E-A1BD0DAC076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229" name="Freeform 37">
                <a:extLst>
                  <a:ext uri="{FF2B5EF4-FFF2-40B4-BE49-F238E27FC236}">
                    <a16:creationId xmlns:a16="http://schemas.microsoft.com/office/drawing/2014/main" id="{FDDCF5F5-C7E7-4823-A7CF-187DA01E1E53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30" name="Freeform 38">
                <a:extLst>
                  <a:ext uri="{FF2B5EF4-FFF2-40B4-BE49-F238E27FC236}">
                    <a16:creationId xmlns:a16="http://schemas.microsoft.com/office/drawing/2014/main" id="{D02531D3-977F-474E-AC21-44D575B3AB8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31" name="Freeform 39">
                <a:extLst>
                  <a:ext uri="{FF2B5EF4-FFF2-40B4-BE49-F238E27FC236}">
                    <a16:creationId xmlns:a16="http://schemas.microsoft.com/office/drawing/2014/main" id="{E8B03D9C-DAAE-4171-A008-598979C8AB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32" name="Freeform 40">
                <a:extLst>
                  <a:ext uri="{FF2B5EF4-FFF2-40B4-BE49-F238E27FC236}">
                    <a16:creationId xmlns:a16="http://schemas.microsoft.com/office/drawing/2014/main" id="{D36EDF0E-69CF-4073-906C-0D89FD86B64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33" name="Freeform 41">
                <a:extLst>
                  <a:ext uri="{FF2B5EF4-FFF2-40B4-BE49-F238E27FC236}">
                    <a16:creationId xmlns:a16="http://schemas.microsoft.com/office/drawing/2014/main" id="{39B04ABB-BF4D-4E0B-BBB6-69F42941AB9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34" name="Freeform 42">
                <a:extLst>
                  <a:ext uri="{FF2B5EF4-FFF2-40B4-BE49-F238E27FC236}">
                    <a16:creationId xmlns:a16="http://schemas.microsoft.com/office/drawing/2014/main" id="{6FC9FDF7-AE21-4397-85D7-92662F6069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35" name="Freeform 43">
                <a:extLst>
                  <a:ext uri="{FF2B5EF4-FFF2-40B4-BE49-F238E27FC236}">
                    <a16:creationId xmlns:a16="http://schemas.microsoft.com/office/drawing/2014/main" id="{CC1435C2-9387-4349-8202-D1C7BF48A9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1057" name="Freeform 44">
                <a:extLst>
                  <a:ext uri="{FF2B5EF4-FFF2-40B4-BE49-F238E27FC236}">
                    <a16:creationId xmlns:a16="http://schemas.microsoft.com/office/drawing/2014/main" id="{3E774E9A-3420-4A02-B4ED-D2E75EC4F25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" name="Freeform 45">
                <a:extLst>
                  <a:ext uri="{FF2B5EF4-FFF2-40B4-BE49-F238E27FC236}">
                    <a16:creationId xmlns:a16="http://schemas.microsoft.com/office/drawing/2014/main" id="{72EE69AF-484E-48D8-BC10-A0F3647443F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38" name="Freeform 46">
                <a:extLst>
                  <a:ext uri="{FF2B5EF4-FFF2-40B4-BE49-F238E27FC236}">
                    <a16:creationId xmlns:a16="http://schemas.microsoft.com/office/drawing/2014/main" id="{604AD6BF-7B91-4BCB-A47B-2CA5F960D00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39" name="Freeform 47">
                <a:extLst>
                  <a:ext uri="{FF2B5EF4-FFF2-40B4-BE49-F238E27FC236}">
                    <a16:creationId xmlns:a16="http://schemas.microsoft.com/office/drawing/2014/main" id="{5CB26F37-7607-401F-983C-30F50A3EE9D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40" name="Oval 48">
                <a:extLst>
                  <a:ext uri="{FF2B5EF4-FFF2-40B4-BE49-F238E27FC236}">
                    <a16:creationId xmlns:a16="http://schemas.microsoft.com/office/drawing/2014/main" id="{DAC89A83-B84B-4265-B5F2-98E89466B8C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41" name="Oval 49">
                <a:extLst>
                  <a:ext uri="{FF2B5EF4-FFF2-40B4-BE49-F238E27FC236}">
                    <a16:creationId xmlns:a16="http://schemas.microsoft.com/office/drawing/2014/main" id="{E21983C8-9CDD-4CB4-B110-65839B7A9A5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42" name="Oval 50">
                <a:extLst>
                  <a:ext uri="{FF2B5EF4-FFF2-40B4-BE49-F238E27FC236}">
                    <a16:creationId xmlns:a16="http://schemas.microsoft.com/office/drawing/2014/main" id="{454150F1-2B9E-4395-98EC-E3A60A26CD0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43" name="Oval 51">
                <a:extLst>
                  <a:ext uri="{FF2B5EF4-FFF2-40B4-BE49-F238E27FC236}">
                    <a16:creationId xmlns:a16="http://schemas.microsoft.com/office/drawing/2014/main" id="{EFC9420E-8E22-4B02-A3E8-B6C102C337F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44" name="Oval 52">
                <a:extLst>
                  <a:ext uri="{FF2B5EF4-FFF2-40B4-BE49-F238E27FC236}">
                    <a16:creationId xmlns:a16="http://schemas.microsoft.com/office/drawing/2014/main" id="{D5E36420-4CB9-4E7A-BE9C-34A488CC1B9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  <p:sp>
            <p:nvSpPr>
              <p:cNvPr id="8245" name="Oval 53">
                <a:extLst>
                  <a:ext uri="{FF2B5EF4-FFF2-40B4-BE49-F238E27FC236}">
                    <a16:creationId xmlns:a16="http://schemas.microsoft.com/office/drawing/2014/main" id="{08CA8728-C6CE-4F93-94C0-1DE5EE24914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/>
              </a:p>
            </p:txBody>
          </p:sp>
        </p:grpSp>
        <p:grpSp>
          <p:nvGrpSpPr>
            <p:cNvPr id="1037" name="Group 54">
              <a:extLst>
                <a:ext uri="{FF2B5EF4-FFF2-40B4-BE49-F238E27FC236}">
                  <a16:creationId xmlns:a16="http://schemas.microsoft.com/office/drawing/2014/main" id="{C82DB6CB-5C63-4C13-960B-74CD83B05BA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>
                <a:extLst>
                  <a:ext uri="{FF2B5EF4-FFF2-40B4-BE49-F238E27FC236}">
                    <a16:creationId xmlns:a16="http://schemas.microsoft.com/office/drawing/2014/main" id="{48C53C61-305B-4DBB-AC3A-45F11FA5B09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1 w 382"/>
                  <a:gd name="T19" fmla="*/ 96 h 96"/>
                  <a:gd name="T20" fmla="*/ 265 w 382"/>
                  <a:gd name="T21" fmla="*/ 90 h 96"/>
                  <a:gd name="T22" fmla="*/ 313 w 382"/>
                  <a:gd name="T23" fmla="*/ 84 h 96"/>
                  <a:gd name="T24" fmla="*/ 354 w 382"/>
                  <a:gd name="T25" fmla="*/ 66 h 96"/>
                  <a:gd name="T26" fmla="*/ 384 w 382"/>
                  <a:gd name="T27" fmla="*/ 42 h 96"/>
                  <a:gd name="T28" fmla="*/ 378 w 382"/>
                  <a:gd name="T29" fmla="*/ 42 h 96"/>
                  <a:gd name="T30" fmla="*/ 348 w 382"/>
                  <a:gd name="T31" fmla="*/ 66 h 96"/>
                  <a:gd name="T32" fmla="*/ 307 w 382"/>
                  <a:gd name="T33" fmla="*/ 78 h 96"/>
                  <a:gd name="T34" fmla="*/ 265 w 382"/>
                  <a:gd name="T35" fmla="*/ 90 h 96"/>
                  <a:gd name="T36" fmla="*/ 211 w 382"/>
                  <a:gd name="T37" fmla="*/ 96 h 96"/>
                  <a:gd name="T38" fmla="*/ 21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56">
                <a:extLst>
                  <a:ext uri="{FF2B5EF4-FFF2-40B4-BE49-F238E27FC236}">
                    <a16:creationId xmlns:a16="http://schemas.microsoft.com/office/drawing/2014/main" id="{5C19BE41-1CC3-4F7F-A360-E1FC6DE8769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57">
                <a:extLst>
                  <a:ext uri="{FF2B5EF4-FFF2-40B4-BE49-F238E27FC236}">
                    <a16:creationId xmlns:a16="http://schemas.microsoft.com/office/drawing/2014/main" id="{9E979342-CA49-4084-A0DA-9AFFE29B14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58">
                <a:extLst>
                  <a:ext uri="{FF2B5EF4-FFF2-40B4-BE49-F238E27FC236}">
                    <a16:creationId xmlns:a16="http://schemas.microsoft.com/office/drawing/2014/main" id="{88B593F6-487B-4698-BE75-A4DA1274B39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59">
                <a:extLst>
                  <a:ext uri="{FF2B5EF4-FFF2-40B4-BE49-F238E27FC236}">
                    <a16:creationId xmlns:a16="http://schemas.microsoft.com/office/drawing/2014/main" id="{803D79A0-9D1F-4729-994F-CF5D696E41B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60">
                <a:extLst>
                  <a:ext uri="{FF2B5EF4-FFF2-40B4-BE49-F238E27FC236}">
                    <a16:creationId xmlns:a16="http://schemas.microsoft.com/office/drawing/2014/main" id="{CCAA516A-2666-4D7D-9518-E8B7276D955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1 w 185"/>
                  <a:gd name="T5" fmla="*/ 36 h 210"/>
                  <a:gd name="T6" fmla="*/ 157 w 185"/>
                  <a:gd name="T7" fmla="*/ 72 h 210"/>
                  <a:gd name="T8" fmla="*/ 163 w 185"/>
                  <a:gd name="T9" fmla="*/ 90 h 210"/>
                  <a:gd name="T10" fmla="*/ 169 w 185"/>
                  <a:gd name="T11" fmla="*/ 114 h 210"/>
                  <a:gd name="T12" fmla="*/ 163 w 185"/>
                  <a:gd name="T13" fmla="*/ 138 h 210"/>
                  <a:gd name="T14" fmla="*/ 151 w 185"/>
                  <a:gd name="T15" fmla="*/ 162 h 210"/>
                  <a:gd name="T16" fmla="*/ 121 w 185"/>
                  <a:gd name="T17" fmla="*/ 180 h 210"/>
                  <a:gd name="T18" fmla="*/ 90 w 185"/>
                  <a:gd name="T19" fmla="*/ 198 h 210"/>
                  <a:gd name="T20" fmla="*/ 98 w 185"/>
                  <a:gd name="T21" fmla="*/ 210 h 210"/>
                  <a:gd name="T22" fmla="*/ 133 w 185"/>
                  <a:gd name="T23" fmla="*/ 192 h 210"/>
                  <a:gd name="T24" fmla="*/ 163 w 185"/>
                  <a:gd name="T25" fmla="*/ 168 h 210"/>
                  <a:gd name="T26" fmla="*/ 181 w 185"/>
                  <a:gd name="T27" fmla="*/ 144 h 210"/>
                  <a:gd name="T28" fmla="*/ 187 w 185"/>
                  <a:gd name="T29" fmla="*/ 114 h 210"/>
                  <a:gd name="T30" fmla="*/ 181 w 185"/>
                  <a:gd name="T31" fmla="*/ 90 h 210"/>
                  <a:gd name="T32" fmla="*/ 175 w 185"/>
                  <a:gd name="T33" fmla="*/ 66 h 210"/>
                  <a:gd name="T34" fmla="*/ 157 w 185"/>
                  <a:gd name="T35" fmla="*/ 48 h 210"/>
                  <a:gd name="T36" fmla="*/ 13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61">
                <a:extLst>
                  <a:ext uri="{FF2B5EF4-FFF2-40B4-BE49-F238E27FC236}">
                    <a16:creationId xmlns:a16="http://schemas.microsoft.com/office/drawing/2014/main" id="{D2BBF3B0-9129-4284-BD34-628E7C7391E2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5" name="Group 62">
                <a:extLst>
                  <a:ext uri="{FF2B5EF4-FFF2-40B4-BE49-F238E27FC236}">
                    <a16:creationId xmlns:a16="http://schemas.microsoft.com/office/drawing/2014/main" id="{29EFB3B5-D194-4645-B8B2-961C7EB6A2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>
                  <a:extLst>
                    <a:ext uri="{FF2B5EF4-FFF2-40B4-BE49-F238E27FC236}">
                      <a16:creationId xmlns:a16="http://schemas.microsoft.com/office/drawing/2014/main" id="{1AA25128-C466-4590-99C6-27AD4E1BF60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CA" altLang="en-US"/>
                </a:p>
              </p:txBody>
            </p:sp>
            <p:sp>
              <p:nvSpPr>
                <p:cNvPr id="1047" name="Oval 64">
                  <a:extLst>
                    <a:ext uri="{FF2B5EF4-FFF2-40B4-BE49-F238E27FC236}">
                      <a16:creationId xmlns:a16="http://schemas.microsoft.com/office/drawing/2014/main" id="{4E5D7E65-43B6-483A-80E6-C766EB62B64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CA" altLang="en-US"/>
                </a:p>
              </p:txBody>
            </p:sp>
            <p:sp>
              <p:nvSpPr>
                <p:cNvPr id="1048" name="Oval 65">
                  <a:extLst>
                    <a:ext uri="{FF2B5EF4-FFF2-40B4-BE49-F238E27FC236}">
                      <a16:creationId xmlns:a16="http://schemas.microsoft.com/office/drawing/2014/main" id="{1EA3E9B0-383E-41EF-B5AA-2BB7952728D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CA" altLang="en-US"/>
                </a:p>
              </p:txBody>
            </p:sp>
            <p:sp>
              <p:nvSpPr>
                <p:cNvPr id="1049" name="Oval 66">
                  <a:extLst>
                    <a:ext uri="{FF2B5EF4-FFF2-40B4-BE49-F238E27FC236}">
                      <a16:creationId xmlns:a16="http://schemas.microsoft.com/office/drawing/2014/main" id="{7EF79549-24D4-4B01-8CDF-0979982D48C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CA" altLang="en-US"/>
                </a:p>
              </p:txBody>
            </p:sp>
          </p:grpSp>
        </p:grpSp>
      </p:grpSp>
      <p:sp>
        <p:nvSpPr>
          <p:cNvPr id="8259" name="Rectangle 67">
            <a:extLst>
              <a:ext uri="{FF2B5EF4-FFF2-40B4-BE49-F238E27FC236}">
                <a16:creationId xmlns:a16="http://schemas.microsoft.com/office/drawing/2014/main" id="{3A078AAE-DD06-48C7-A857-E223669EF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260" name="Rectangle 68">
            <a:extLst>
              <a:ext uri="{FF2B5EF4-FFF2-40B4-BE49-F238E27FC236}">
                <a16:creationId xmlns:a16="http://schemas.microsoft.com/office/drawing/2014/main" id="{303D7C35-62FB-42D2-BF84-CAA10FA22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261" name="Rectangle 69">
            <a:extLst>
              <a:ext uri="{FF2B5EF4-FFF2-40B4-BE49-F238E27FC236}">
                <a16:creationId xmlns:a16="http://schemas.microsoft.com/office/drawing/2014/main" id="{A7A1F163-5A63-4161-A284-B7B51DDCC7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262" name="Rectangle 70">
            <a:extLst>
              <a:ext uri="{FF2B5EF4-FFF2-40B4-BE49-F238E27FC236}">
                <a16:creationId xmlns:a16="http://schemas.microsoft.com/office/drawing/2014/main" id="{381021B5-E824-485F-84B5-398D0AE52EB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263" name="Rectangle 71">
            <a:extLst>
              <a:ext uri="{FF2B5EF4-FFF2-40B4-BE49-F238E27FC236}">
                <a16:creationId xmlns:a16="http://schemas.microsoft.com/office/drawing/2014/main" id="{5F8AC9D0-5F5F-49E3-9AF2-BC9F92C4CB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E0B446F-2B69-41D2-8B5A-64B11C8EFB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02EBCED-AFC6-443E-B2F6-D3FEBE70591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/>
              <a:t>Optics and Waves</a:t>
            </a:r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0600365-7B4B-425A-9254-0BF733B4B92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/>
              <a:t>Light and Sound</a:t>
            </a:r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Group 2">
            <a:extLst>
              <a:ext uri="{FF2B5EF4-FFF2-40B4-BE49-F238E27FC236}">
                <a16:creationId xmlns:a16="http://schemas.microsoft.com/office/drawing/2014/main" id="{DDDDC3EE-82A2-4371-B89A-83F95AE760AA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457200" y="277813"/>
          <a:ext cx="8229600" cy="5959476"/>
        </p:xfrm>
        <a:graphic>
          <a:graphicData uri="http://schemas.openxmlformats.org/drawingml/2006/table">
            <a:tbl>
              <a:tblPr/>
              <a:tblGrid>
                <a:gridCol w="253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Types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X-Rays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Frequency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Energy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Tech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Applications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-X-Rays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-Baggage and Body inspection at airport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Interesting Facts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-Too much can also cause cancer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26" name="Rectangle 22">
            <a:extLst>
              <a:ext uri="{FF2B5EF4-FFF2-40B4-BE49-F238E27FC236}">
                <a16:creationId xmlns:a16="http://schemas.microsoft.com/office/drawing/2014/main" id="{5049F72C-E6B7-4952-A9A4-3716D6319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205038"/>
            <a:ext cx="54737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/>
          </a:p>
        </p:txBody>
      </p:sp>
      <p:sp>
        <p:nvSpPr>
          <p:cNvPr id="21527" name="Rectangle 23">
            <a:extLst>
              <a:ext uri="{FF2B5EF4-FFF2-40B4-BE49-F238E27FC236}">
                <a16:creationId xmlns:a16="http://schemas.microsoft.com/office/drawing/2014/main" id="{FA39706E-CA9E-4403-BA1E-029092E91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789363"/>
            <a:ext cx="5473700" cy="2087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/>
          </a:p>
        </p:txBody>
      </p:sp>
      <p:sp>
        <p:nvSpPr>
          <p:cNvPr id="12312" name="Line 24">
            <a:extLst>
              <a:ext uri="{FF2B5EF4-FFF2-40B4-BE49-F238E27FC236}">
                <a16:creationId xmlns:a16="http://schemas.microsoft.com/office/drawing/2014/main" id="{D5073A8D-7EDE-4EF0-B0E6-A17E96FF00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2363" y="1125538"/>
            <a:ext cx="158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Line 25">
            <a:extLst>
              <a:ext uri="{FF2B5EF4-FFF2-40B4-BE49-F238E27FC236}">
                <a16:creationId xmlns:a16="http://schemas.microsoft.com/office/drawing/2014/main" id="{3A0AA4D7-85FA-45D4-B618-75845BC313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2363" y="1844675"/>
            <a:ext cx="158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6" grpId="0" animBg="1"/>
      <p:bldP spid="215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Group 2">
            <a:extLst>
              <a:ext uri="{FF2B5EF4-FFF2-40B4-BE49-F238E27FC236}">
                <a16:creationId xmlns:a16="http://schemas.microsoft.com/office/drawing/2014/main" id="{362362EA-0B8C-4818-B7DF-FCD2F86F58F2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457200" y="277813"/>
          <a:ext cx="8229600" cy="5959476"/>
        </p:xfrm>
        <a:graphic>
          <a:graphicData uri="http://schemas.openxmlformats.org/drawingml/2006/table">
            <a:tbl>
              <a:tblPr/>
              <a:tblGrid>
                <a:gridCol w="253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Types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Gamma Rays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Frequency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Highest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Energy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Highest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Tech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Applications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 Preserving food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-Cancer treatment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Interesting Facts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 Given a + or – charge for cancer treatments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-Kills microbes in food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550" name="Rectangle 22">
            <a:extLst>
              <a:ext uri="{FF2B5EF4-FFF2-40B4-BE49-F238E27FC236}">
                <a16:creationId xmlns:a16="http://schemas.microsoft.com/office/drawing/2014/main" id="{4A9EE381-B592-4070-8AA0-33CFE5C37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205038"/>
            <a:ext cx="54737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/>
          </a:p>
        </p:txBody>
      </p:sp>
      <p:sp>
        <p:nvSpPr>
          <p:cNvPr id="22551" name="Rectangle 23">
            <a:extLst>
              <a:ext uri="{FF2B5EF4-FFF2-40B4-BE49-F238E27FC236}">
                <a16:creationId xmlns:a16="http://schemas.microsoft.com/office/drawing/2014/main" id="{1E20D7F2-D884-4C70-9284-61B15DE0B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789363"/>
            <a:ext cx="5473700" cy="2087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0" grpId="0" animBg="1"/>
      <p:bldP spid="225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448F21E-20DA-4A7E-B095-1911EB0AD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0528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CA" altLang="en-US"/>
              <a:t>(Visible) Light</a:t>
            </a:r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C4DD17B-088B-4C44-A6C2-93B14CC3A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24464"/>
            <a:ext cx="8229600" cy="4180907"/>
          </a:xfrm>
        </p:spPr>
        <p:txBody>
          <a:bodyPr/>
          <a:lstStyle/>
          <a:p>
            <a:pPr eaLnBrk="1" hangingPunct="1">
              <a:defRPr/>
            </a:pPr>
            <a:r>
              <a:rPr lang="en-CA" altLang="en-US"/>
              <a:t>Electromagnetic waves that are visible to the human eye</a:t>
            </a:r>
          </a:p>
          <a:p>
            <a:pPr eaLnBrk="1" hangingPunct="1">
              <a:defRPr/>
            </a:pPr>
            <a:r>
              <a:rPr lang="en-CA" altLang="en-US">
                <a:cs typeface="Arial"/>
              </a:rPr>
              <a:t>ROYGBIV</a:t>
            </a:r>
          </a:p>
          <a:p>
            <a:pPr eaLnBrk="1" hangingPunct="1">
              <a:defRPr/>
            </a:pPr>
            <a:r>
              <a:rPr lang="en-CA" altLang="en-US"/>
              <a:t>Travel in straight lines</a:t>
            </a:r>
            <a:endParaRPr lang="en-CA" altLang="en-US">
              <a:cs typeface="Arial"/>
            </a:endParaRPr>
          </a:p>
          <a:p>
            <a:pPr eaLnBrk="1" hangingPunct="1">
              <a:defRPr/>
            </a:pPr>
            <a:r>
              <a:rPr lang="en-CA" altLang="en-US"/>
              <a:t>Does not need a medium</a:t>
            </a:r>
            <a:endParaRPr lang="en-CA" altLang="en-US">
              <a:cs typeface="Arial"/>
            </a:endParaRPr>
          </a:p>
          <a:p>
            <a:pPr eaLnBrk="1" hangingPunct="1">
              <a:defRPr/>
            </a:pPr>
            <a:r>
              <a:rPr lang="en-CA" altLang="en-US">
                <a:cs typeface="Arial"/>
              </a:rPr>
              <a:t>How do we see colour? (to see Red = all of the other colours are absorbed, except Red that is reflected back to our eyes)</a:t>
            </a:r>
          </a:p>
          <a:p>
            <a:pPr eaLnBrk="1" hangingPunct="1">
              <a:defRPr/>
            </a:pPr>
            <a:r>
              <a:rPr lang="en-CA" altLang="en-US">
                <a:cs typeface="Arial"/>
              </a:rPr>
              <a:t>How do we see black or white? (absorb/reflect)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45DC1-CDD6-4AFF-BAF0-A202463E3724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https://www.youtube.com/watch?v=IXxZRZxafEQ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74CC3-76C9-4259-A701-999C025C5AE9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72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ECCAFD5-2927-4B62-93C2-EF6EC3F34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CA" alt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A936893-60B3-4BC6-BC9F-BAD301421A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 dirty="0"/>
              <a:t>Bill Nye- Light Optics</a:t>
            </a:r>
          </a:p>
          <a:p>
            <a:pPr eaLnBrk="1" hangingPunct="1">
              <a:defRPr/>
            </a:pPr>
            <a:endParaRPr lang="en-CA" altLang="en-US" dirty="0">
              <a:cs typeface="Arial"/>
            </a:endParaRPr>
          </a:p>
          <a:p>
            <a:pPr eaLnBrk="1" hangingPunct="1">
              <a:defRPr/>
            </a:pPr>
            <a:r>
              <a:rPr lang="en-CA" dirty="0">
                <a:cs typeface="Arial"/>
              </a:rPr>
              <a:t>https://www.youtube.com/watch?v=G9EfdeeHQDs</a:t>
            </a:r>
            <a:endParaRPr lang="en-CA" altLang="en-US" dirty="0">
              <a:cs typeface="Arial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77B4894-5DD8-43D2-88A7-640F7B533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/>
              <a:t>Reflection</a:t>
            </a:r>
            <a:endParaRPr lang="en-US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9EF378B-B723-48DE-8B58-5E09090209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/>
              <a:t>Occurs when light hits a medium and bounces back towards the direction it came from</a:t>
            </a:r>
          </a:p>
          <a:p>
            <a:pPr eaLnBrk="1" hangingPunct="1">
              <a:defRPr/>
            </a:pPr>
            <a:r>
              <a:rPr lang="en-CA" altLang="en-US"/>
              <a:t>Reflection is what allows us to see objects:</a:t>
            </a:r>
          </a:p>
          <a:p>
            <a:pPr lvl="1" eaLnBrk="1" hangingPunct="1">
              <a:defRPr/>
            </a:pPr>
            <a:r>
              <a:rPr lang="en-CA" altLang="en-US"/>
              <a:t>Lights reflects off an object and travels into the eyes </a:t>
            </a:r>
            <a:r>
              <a:rPr lang="en-CA" altLang="en-US">
                <a:cs typeface="Arial" panose="020B0604020202020204" pitchFamily="34" charset="0"/>
              </a:rPr>
              <a:t>→ sight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1FB8E07-9343-4CB5-97A9-B47C1BEF82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Reflection Diagram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6D8A07E-0995-4C59-B256-13209DC40D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Definitions:</a:t>
            </a:r>
          </a:p>
          <a:p>
            <a:pPr lvl="1" eaLnBrk="1" hangingPunct="1">
              <a:defRPr/>
            </a:pPr>
            <a:r>
              <a:rPr lang="en-US" altLang="en-US" u="sng"/>
              <a:t>Incident Ray</a:t>
            </a:r>
            <a:r>
              <a:rPr lang="en-US" altLang="en-US" i="1" u="sng"/>
              <a:t>:</a:t>
            </a:r>
            <a:r>
              <a:rPr lang="en-US" altLang="en-US"/>
              <a:t> the ray that contacts the surface an object</a:t>
            </a:r>
          </a:p>
          <a:p>
            <a:pPr lvl="1" eaLnBrk="1" hangingPunct="1">
              <a:defRPr/>
            </a:pPr>
            <a:r>
              <a:rPr lang="en-US" altLang="en-US" u="sng"/>
              <a:t>Reflected Ray:</a:t>
            </a:r>
            <a:r>
              <a:rPr lang="en-US" altLang="en-US"/>
              <a:t> the ray that rebounds</a:t>
            </a:r>
          </a:p>
          <a:p>
            <a:pPr lvl="1" eaLnBrk="1" hangingPunct="1">
              <a:defRPr/>
            </a:pPr>
            <a:r>
              <a:rPr lang="en-US" altLang="en-US" u="sng"/>
              <a:t>Normal:</a:t>
            </a:r>
            <a:r>
              <a:rPr lang="en-US" altLang="en-US"/>
              <a:t> a line perpendicular to the surface at the point of reflection</a:t>
            </a:r>
          </a:p>
          <a:p>
            <a:pPr lvl="1" eaLnBrk="1" hangingPunct="1">
              <a:defRPr/>
            </a:pPr>
            <a:r>
              <a:rPr lang="en-US" altLang="en-US" u="sng"/>
              <a:t>Angle of Incidence:</a:t>
            </a:r>
            <a:r>
              <a:rPr lang="en-US" altLang="en-US"/>
              <a:t> the angle formed between the incident ray and the normal</a:t>
            </a:r>
          </a:p>
          <a:p>
            <a:pPr lvl="1" eaLnBrk="1" hangingPunct="1">
              <a:defRPr/>
            </a:pPr>
            <a:r>
              <a:rPr lang="en-US" altLang="en-US" u="sng"/>
              <a:t>Angle of Reflection:</a:t>
            </a:r>
            <a:r>
              <a:rPr lang="en-US" altLang="en-US"/>
              <a:t> the angle formed by the reflected ray and the normal</a:t>
            </a:r>
            <a:endParaRPr lang="en-US" altLang="en-US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>
            <a:extLst>
              <a:ext uri="{FF2B5EF4-FFF2-40B4-BE49-F238E27FC236}">
                <a16:creationId xmlns:a16="http://schemas.microsoft.com/office/drawing/2014/main" id="{3DAFB910-A31F-4F4F-976B-4DA098796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1438"/>
            <a:ext cx="9144000" cy="55165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B92A6869-4861-42DE-AFE1-86EE899B2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Reflection of Light</a:t>
            </a:r>
          </a:p>
        </p:txBody>
      </p:sp>
      <p:pic>
        <p:nvPicPr>
          <p:cNvPr id="18436" name="Picture 5">
            <a:extLst>
              <a:ext uri="{FF2B5EF4-FFF2-40B4-BE49-F238E27FC236}">
                <a16:creationId xmlns:a16="http://schemas.microsoft.com/office/drawing/2014/main" id="{932020FC-A8B2-44D8-B2BE-47897BED9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1584325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7">
            <a:extLst>
              <a:ext uri="{FF2B5EF4-FFF2-40B4-BE49-F238E27FC236}">
                <a16:creationId xmlns:a16="http://schemas.microsoft.com/office/drawing/2014/main" id="{BBCDE633-0E0E-43FA-86DC-BCF3000D8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373688"/>
            <a:ext cx="1258888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10">
            <a:extLst>
              <a:ext uri="{FF2B5EF4-FFF2-40B4-BE49-F238E27FC236}">
                <a16:creationId xmlns:a16="http://schemas.microsoft.com/office/drawing/2014/main" id="{E48265A4-4FD5-4427-A714-45420CB1E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924175"/>
            <a:ext cx="223837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661" name="Group 13">
            <a:extLst>
              <a:ext uri="{FF2B5EF4-FFF2-40B4-BE49-F238E27FC236}">
                <a16:creationId xmlns:a16="http://schemas.microsoft.com/office/drawing/2014/main" id="{8196C478-3E46-485B-B35D-C636DC1831A6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1773238"/>
            <a:ext cx="1441450" cy="3600450"/>
            <a:chOff x="2925" y="1071"/>
            <a:chExt cx="908" cy="2268"/>
          </a:xfrm>
        </p:grpSpPr>
        <p:sp>
          <p:nvSpPr>
            <p:cNvPr id="18452" name="Line 11">
              <a:extLst>
                <a:ext uri="{FF2B5EF4-FFF2-40B4-BE49-F238E27FC236}">
                  <a16:creationId xmlns:a16="http://schemas.microsoft.com/office/drawing/2014/main" id="{6064E3D8-3771-41C6-86CE-306DCFCC8A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5" y="1071"/>
              <a:ext cx="0" cy="2268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Text Box 12">
              <a:extLst>
                <a:ext uri="{FF2B5EF4-FFF2-40B4-BE49-F238E27FC236}">
                  <a16:creationId xmlns:a16="http://schemas.microsoft.com/office/drawing/2014/main" id="{9E3D82A6-4F6C-4430-B782-7A4182D79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162"/>
              <a:ext cx="8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Normal</a:t>
              </a:r>
            </a:p>
          </p:txBody>
        </p:sp>
      </p:grpSp>
      <p:grpSp>
        <p:nvGrpSpPr>
          <p:cNvPr id="27667" name="Group 19">
            <a:extLst>
              <a:ext uri="{FF2B5EF4-FFF2-40B4-BE49-F238E27FC236}">
                <a16:creationId xmlns:a16="http://schemas.microsoft.com/office/drawing/2014/main" id="{43F563B1-C683-46FB-9BAD-B9C823228BBB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2133600"/>
            <a:ext cx="3168650" cy="3240088"/>
            <a:chOff x="612" y="1344"/>
            <a:chExt cx="1996" cy="2041"/>
          </a:xfrm>
        </p:grpSpPr>
        <p:sp>
          <p:nvSpPr>
            <p:cNvPr id="18450" name="Line 14">
              <a:extLst>
                <a:ext uri="{FF2B5EF4-FFF2-40B4-BE49-F238E27FC236}">
                  <a16:creationId xmlns:a16="http://schemas.microsoft.com/office/drawing/2014/main" id="{0E409AB2-956C-4F14-9F57-E6C027FC33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" y="1344"/>
              <a:ext cx="1860" cy="2041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Text Box 18">
              <a:extLst>
                <a:ext uri="{FF2B5EF4-FFF2-40B4-BE49-F238E27FC236}">
                  <a16:creationId xmlns:a16="http://schemas.microsoft.com/office/drawing/2014/main" id="{3A2AD0DB-B265-401E-BFAE-F70F56B060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2115"/>
              <a:ext cx="10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Incident Ray</a:t>
              </a:r>
            </a:p>
          </p:txBody>
        </p:sp>
      </p:grpSp>
      <p:grpSp>
        <p:nvGrpSpPr>
          <p:cNvPr id="27669" name="Group 21">
            <a:extLst>
              <a:ext uri="{FF2B5EF4-FFF2-40B4-BE49-F238E27FC236}">
                <a16:creationId xmlns:a16="http://schemas.microsoft.com/office/drawing/2014/main" id="{764B5695-5BCA-48F9-878C-9123D9AA09E6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3500438"/>
            <a:ext cx="2160588" cy="1846262"/>
            <a:chOff x="2608" y="2205"/>
            <a:chExt cx="1361" cy="1163"/>
          </a:xfrm>
        </p:grpSpPr>
        <p:sp>
          <p:nvSpPr>
            <p:cNvPr id="18448" name="Line 15">
              <a:extLst>
                <a:ext uri="{FF2B5EF4-FFF2-40B4-BE49-F238E27FC236}">
                  <a16:creationId xmlns:a16="http://schemas.microsoft.com/office/drawing/2014/main" id="{E9FAB4FA-7CA9-42A3-8B9A-05D4984D8F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2205"/>
              <a:ext cx="1088" cy="1163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Text Box 20">
              <a:extLst>
                <a:ext uri="{FF2B5EF4-FFF2-40B4-BE49-F238E27FC236}">
                  <a16:creationId xmlns:a16="http://schemas.microsoft.com/office/drawing/2014/main" id="{F7CE9C71-5E4D-4494-945A-761CA8ECAF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3067"/>
              <a:ext cx="11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Reflected Ray</a:t>
              </a:r>
            </a:p>
          </p:txBody>
        </p:sp>
      </p:grpSp>
      <p:grpSp>
        <p:nvGrpSpPr>
          <p:cNvPr id="27671" name="Group 23">
            <a:extLst>
              <a:ext uri="{FF2B5EF4-FFF2-40B4-BE49-F238E27FC236}">
                <a16:creationId xmlns:a16="http://schemas.microsoft.com/office/drawing/2014/main" id="{02485277-B3D1-4C6F-9128-FAB2C33FA4B8}"/>
              </a:ext>
            </a:extLst>
          </p:cNvPr>
          <p:cNvGrpSpPr>
            <a:grpSpLocks/>
          </p:cNvGrpSpPr>
          <p:nvPr/>
        </p:nvGrpSpPr>
        <p:grpSpPr bwMode="auto">
          <a:xfrm>
            <a:off x="2771775" y="3148013"/>
            <a:ext cx="1296988" cy="1360487"/>
            <a:chOff x="1746" y="1983"/>
            <a:chExt cx="817" cy="857"/>
          </a:xfrm>
        </p:grpSpPr>
        <p:sp>
          <p:nvSpPr>
            <p:cNvPr id="18446" name="Arc 16">
              <a:extLst>
                <a:ext uri="{FF2B5EF4-FFF2-40B4-BE49-F238E27FC236}">
                  <a16:creationId xmlns:a16="http://schemas.microsoft.com/office/drawing/2014/main" id="{E697B93E-8254-463A-8EE3-5E3BD5010F5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09" y="2296"/>
              <a:ext cx="454" cy="544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14 h 21600"/>
                <a:gd name="T4" fmla="*/ 0 w 21600"/>
                <a:gd name="T5" fmla="*/ 1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444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Text Box 22">
              <a:extLst>
                <a:ext uri="{FF2B5EF4-FFF2-40B4-BE49-F238E27FC236}">
                  <a16:creationId xmlns:a16="http://schemas.microsoft.com/office/drawing/2014/main" id="{2AB138D7-B5F8-4C94-93D8-E8C62003F6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1983"/>
              <a:ext cx="77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Angle of Incidence</a:t>
              </a:r>
            </a:p>
          </p:txBody>
        </p:sp>
      </p:grpSp>
      <p:grpSp>
        <p:nvGrpSpPr>
          <p:cNvPr id="27673" name="Group 25">
            <a:extLst>
              <a:ext uri="{FF2B5EF4-FFF2-40B4-BE49-F238E27FC236}">
                <a16:creationId xmlns:a16="http://schemas.microsoft.com/office/drawing/2014/main" id="{0168180B-ADEA-4016-949E-C662A68CA1AE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3074988"/>
            <a:ext cx="1584325" cy="1290637"/>
            <a:chOff x="2608" y="1937"/>
            <a:chExt cx="998" cy="813"/>
          </a:xfrm>
        </p:grpSpPr>
        <p:sp>
          <p:nvSpPr>
            <p:cNvPr id="18444" name="Arc 17">
              <a:extLst>
                <a:ext uri="{FF2B5EF4-FFF2-40B4-BE49-F238E27FC236}">
                  <a16:creationId xmlns:a16="http://schemas.microsoft.com/office/drawing/2014/main" id="{B3099639-9726-40F8-AA8F-CC17D57251D1}"/>
                </a:ext>
              </a:extLst>
            </p:cNvPr>
            <p:cNvSpPr>
              <a:spLocks/>
            </p:cNvSpPr>
            <p:nvPr/>
          </p:nvSpPr>
          <p:spPr bwMode="auto">
            <a:xfrm rot="5819635" flipH="1">
              <a:off x="2653" y="2251"/>
              <a:ext cx="454" cy="544"/>
            </a:xfrm>
            <a:custGeom>
              <a:avLst/>
              <a:gdLst>
                <a:gd name="T0" fmla="*/ 0 w 21600"/>
                <a:gd name="T1" fmla="*/ 0 h 21600"/>
                <a:gd name="T2" fmla="*/ 10 w 21600"/>
                <a:gd name="T3" fmla="*/ 14 h 21600"/>
                <a:gd name="T4" fmla="*/ 0 w 21600"/>
                <a:gd name="T5" fmla="*/ 1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444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Text Box 24">
              <a:extLst>
                <a:ext uri="{FF2B5EF4-FFF2-40B4-BE49-F238E27FC236}">
                  <a16:creationId xmlns:a16="http://schemas.microsoft.com/office/drawing/2014/main" id="{65842772-D4EC-4A41-9ED8-7844A83518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5" y="1937"/>
              <a:ext cx="86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Angle of Reflection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5CE3007-FF3E-412A-B2D8-EEDA505240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/>
              <a:t>Laws for Reflection of Light Rays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7319462-408A-4B84-9194-8268BAAE8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The angle of incidence is always equal to the angle of reflection</a:t>
            </a:r>
          </a:p>
          <a:p>
            <a:pPr eaLnBrk="1" hangingPunct="1">
              <a:defRPr/>
            </a:pPr>
            <a:r>
              <a:rPr lang="en-US" altLang="en-US"/>
              <a:t>The incident ray and the reflected ray are always in the same plane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D7964C2-EF0E-470E-B235-E4197F871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Reflection and Mirrors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3A99D9E-3152-492C-9048-DC0DF0983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When parallel light rays contact a surface such as a mirror, their reflections are parallel resulting in a true mirror image</a:t>
            </a:r>
          </a:p>
          <a:p>
            <a:pPr eaLnBrk="1" hangingPunct="1">
              <a:defRPr/>
            </a:pPr>
            <a:r>
              <a:rPr lang="en-US" altLang="en-US"/>
              <a:t>A mirror with no curve, or that is flat is called a plane mirror</a:t>
            </a:r>
          </a:p>
          <a:p>
            <a:pPr eaLnBrk="1" hangingPunct="1">
              <a:defRPr/>
            </a:pPr>
            <a:r>
              <a:rPr lang="en-US" altLang="en-US"/>
              <a:t>Reflections from plane mirrors have several characteristics: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E9881C2-26F9-44F3-8F34-6A807466D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/>
              <a:t>Waves</a:t>
            </a:r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F6AFB19-CDD9-49BE-87FC-DFF62AB49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CA" altLang="en-US"/>
              <a:t>A </a:t>
            </a:r>
            <a:r>
              <a:rPr lang="en-CA" altLang="en-US" u="sng"/>
              <a:t>wave</a:t>
            </a:r>
            <a:r>
              <a:rPr lang="en-CA" altLang="en-US"/>
              <a:t> is a disturbance which travels through a vacuum or medium (air, water, </a:t>
            </a:r>
            <a:r>
              <a:rPr lang="en-CA" altLang="en-US" err="1"/>
              <a:t>etc</a:t>
            </a:r>
            <a:r>
              <a:rPr lang="en-CA" altLang="en-US"/>
              <a:t>) that contains matter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/>
              <a:t>A wave transports ENERGY not matter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/>
              <a:t>A </a:t>
            </a:r>
            <a:r>
              <a:rPr lang="en-CA" altLang="en-US" u="sng"/>
              <a:t>wave in a vacuum</a:t>
            </a:r>
            <a:r>
              <a:rPr lang="en-CA" altLang="en-US"/>
              <a:t> does not need a medium to travel – outer space, x-rays, light waves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CA" altLang="en-US"/>
              <a:t>A </a:t>
            </a:r>
            <a:r>
              <a:rPr lang="en-CA" altLang="en-US" u="sng"/>
              <a:t>wave in a medium</a:t>
            </a:r>
            <a:r>
              <a:rPr lang="en-CA" altLang="en-US"/>
              <a:t> needs matter to allow it to travel – sound needs air to travel, outer space = no air = no sound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22E9E87F-2EB6-4B2E-8315-C5BB47C79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/>
              <a:t>The image appears to be behind the mirror</a:t>
            </a:r>
          </a:p>
          <a:p>
            <a:pPr eaLnBrk="1" hangingPunct="1">
              <a:defRPr/>
            </a:pPr>
            <a:r>
              <a:rPr lang="en-US" altLang="en-US"/>
              <a:t>The distance between the object and the mirror and the reflected image and the mirror are equal in appearance</a:t>
            </a:r>
          </a:p>
          <a:p>
            <a:pPr eaLnBrk="1" hangingPunct="1">
              <a:defRPr/>
            </a:pPr>
            <a:r>
              <a:rPr lang="en-US" altLang="en-US"/>
              <a:t>The image in the mirror is called a </a:t>
            </a:r>
            <a:r>
              <a:rPr lang="en-US" altLang="en-US" u="sng"/>
              <a:t>virtual image</a:t>
            </a:r>
            <a:endParaRPr lang="en-US" altLang="en-US"/>
          </a:p>
          <a:p>
            <a:pPr eaLnBrk="1" hangingPunct="1">
              <a:defRPr/>
            </a:pPr>
            <a:r>
              <a:rPr lang="en-US" altLang="en-US"/>
              <a:t>A virtual image is not real and therefore cannot be captured on a mirror; it is made by lengthening the reflected rays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7846D03-B828-4F36-9F6C-8D0BA5EF8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Virtual Images</a:t>
            </a: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F246B384-3C63-4489-B2C0-8468F9FBE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412875"/>
            <a:ext cx="8713788" cy="511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/>
          </a:p>
        </p:txBody>
      </p:sp>
      <p:grpSp>
        <p:nvGrpSpPr>
          <p:cNvPr id="22532" name="Group 7">
            <a:extLst>
              <a:ext uri="{FF2B5EF4-FFF2-40B4-BE49-F238E27FC236}">
                <a16:creationId xmlns:a16="http://schemas.microsoft.com/office/drawing/2014/main" id="{D4B89C32-A7A0-4515-90E5-87674BC9955F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1412875"/>
            <a:ext cx="1655762" cy="5111750"/>
            <a:chOff x="2835" y="890"/>
            <a:chExt cx="1043" cy="3220"/>
          </a:xfrm>
        </p:grpSpPr>
        <p:sp>
          <p:nvSpPr>
            <p:cNvPr id="22562" name="Rectangle 5" descr="Wide downward diagonal">
              <a:extLst>
                <a:ext uri="{FF2B5EF4-FFF2-40B4-BE49-F238E27FC236}">
                  <a16:creationId xmlns:a16="http://schemas.microsoft.com/office/drawing/2014/main" id="{C43EB632-F89B-46A4-84EB-848D38C27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890"/>
              <a:ext cx="136" cy="3220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rgbClr val="000000"/>
              </a:bgClr>
            </a:patt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22563" name="Text Box 6">
              <a:extLst>
                <a:ext uri="{FF2B5EF4-FFF2-40B4-BE49-F238E27FC236}">
                  <a16:creationId xmlns:a16="http://schemas.microsoft.com/office/drawing/2014/main" id="{22D8037E-2F78-454F-A5E8-714D8055E8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890"/>
              <a:ext cx="9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Mirror</a:t>
              </a:r>
            </a:p>
          </p:txBody>
        </p:sp>
      </p:grpSp>
      <p:pic>
        <p:nvPicPr>
          <p:cNvPr id="32778" name="Picture 10">
            <a:extLst>
              <a:ext uri="{FF2B5EF4-FFF2-40B4-BE49-F238E27FC236}">
                <a16:creationId xmlns:a16="http://schemas.microsoft.com/office/drawing/2014/main" id="{FBDD873F-21E4-49E6-B49D-00DEB456F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1517650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791" name="Group 23">
            <a:extLst>
              <a:ext uri="{FF2B5EF4-FFF2-40B4-BE49-F238E27FC236}">
                <a16:creationId xmlns:a16="http://schemas.microsoft.com/office/drawing/2014/main" id="{9B94B48E-8929-461C-8A04-44ACEE64B0AB}"/>
              </a:ext>
            </a:extLst>
          </p:cNvPr>
          <p:cNvGrpSpPr>
            <a:grpSpLocks/>
          </p:cNvGrpSpPr>
          <p:nvPr/>
        </p:nvGrpSpPr>
        <p:grpSpPr bwMode="auto">
          <a:xfrm>
            <a:off x="2771775" y="4005263"/>
            <a:ext cx="1871663" cy="1152525"/>
            <a:chOff x="1746" y="2523"/>
            <a:chExt cx="1179" cy="726"/>
          </a:xfrm>
        </p:grpSpPr>
        <p:grpSp>
          <p:nvGrpSpPr>
            <p:cNvPr id="22556" name="Group 21">
              <a:extLst>
                <a:ext uri="{FF2B5EF4-FFF2-40B4-BE49-F238E27FC236}">
                  <a16:creationId xmlns:a16="http://schemas.microsoft.com/office/drawing/2014/main" id="{F8A16E2E-F55E-4522-96B2-C0680CFE43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6" y="2523"/>
              <a:ext cx="1134" cy="590"/>
              <a:chOff x="1746" y="2523"/>
              <a:chExt cx="1134" cy="590"/>
            </a:xfrm>
          </p:grpSpPr>
          <p:sp>
            <p:nvSpPr>
              <p:cNvPr id="22558" name="Line 15">
                <a:extLst>
                  <a:ext uri="{FF2B5EF4-FFF2-40B4-BE49-F238E27FC236}">
                    <a16:creationId xmlns:a16="http://schemas.microsoft.com/office/drawing/2014/main" id="{9393254F-7BBD-4689-A870-1CD6D78BCC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6" y="2523"/>
                <a:ext cx="1134" cy="590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9" name="Line 16">
                <a:extLst>
                  <a:ext uri="{FF2B5EF4-FFF2-40B4-BE49-F238E27FC236}">
                    <a16:creationId xmlns:a16="http://schemas.microsoft.com/office/drawing/2014/main" id="{3BB7BA6D-1C56-4077-99A9-9A75ED0352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6" y="2659"/>
                <a:ext cx="1134" cy="454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0" name="Line 17">
                <a:extLst>
                  <a:ext uri="{FF2B5EF4-FFF2-40B4-BE49-F238E27FC236}">
                    <a16:creationId xmlns:a16="http://schemas.microsoft.com/office/drawing/2014/main" id="{75AEB97B-C70B-47C7-8AFC-0D8E58C873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90" y="2750"/>
                <a:ext cx="136" cy="0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1" name="Line 18">
                <a:extLst>
                  <a:ext uri="{FF2B5EF4-FFF2-40B4-BE49-F238E27FC236}">
                    <a16:creationId xmlns:a16="http://schemas.microsoft.com/office/drawing/2014/main" id="{811F2C1A-5017-4E11-A710-E39D86901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8" y="2750"/>
                <a:ext cx="91" cy="90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57" name="Text Box 22">
              <a:extLst>
                <a:ext uri="{FF2B5EF4-FFF2-40B4-BE49-F238E27FC236}">
                  <a16:creationId xmlns:a16="http://schemas.microsoft.com/office/drawing/2014/main" id="{E1FDB5ED-F3D0-43E2-8681-417B246C1C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3018"/>
              <a:ext cx="10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Incident Rays</a:t>
              </a:r>
            </a:p>
          </p:txBody>
        </p:sp>
      </p:grpSp>
      <p:grpSp>
        <p:nvGrpSpPr>
          <p:cNvPr id="32798" name="Group 30">
            <a:extLst>
              <a:ext uri="{FF2B5EF4-FFF2-40B4-BE49-F238E27FC236}">
                <a16:creationId xmlns:a16="http://schemas.microsoft.com/office/drawing/2014/main" id="{1B5B5E49-9958-414A-9AB1-1C8341B88715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2636838"/>
            <a:ext cx="2952750" cy="1584325"/>
            <a:chOff x="1020" y="1661"/>
            <a:chExt cx="1860" cy="998"/>
          </a:xfrm>
        </p:grpSpPr>
        <p:grpSp>
          <p:nvGrpSpPr>
            <p:cNvPr id="22548" name="Group 28">
              <a:extLst>
                <a:ext uri="{FF2B5EF4-FFF2-40B4-BE49-F238E27FC236}">
                  <a16:creationId xmlns:a16="http://schemas.microsoft.com/office/drawing/2014/main" id="{AD1D9476-5CA3-41D4-96A2-FB269E846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0" y="1752"/>
              <a:ext cx="1860" cy="907"/>
              <a:chOff x="1020" y="1752"/>
              <a:chExt cx="1860" cy="907"/>
            </a:xfrm>
          </p:grpSpPr>
          <p:sp>
            <p:nvSpPr>
              <p:cNvPr id="22550" name="Line 11">
                <a:extLst>
                  <a:ext uri="{FF2B5EF4-FFF2-40B4-BE49-F238E27FC236}">
                    <a16:creationId xmlns:a16="http://schemas.microsoft.com/office/drawing/2014/main" id="{BDB1FE55-3ECD-4041-8717-4125D93E6D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6" y="1752"/>
                <a:ext cx="1814" cy="771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1" name="Line 12">
                <a:extLst>
                  <a:ext uri="{FF2B5EF4-FFF2-40B4-BE49-F238E27FC236}">
                    <a16:creationId xmlns:a16="http://schemas.microsoft.com/office/drawing/2014/main" id="{57DB6C10-1015-4887-9D64-88FCA144B7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2115"/>
                <a:ext cx="1860" cy="544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2" name="Line 24">
                <a:extLst>
                  <a:ext uri="{FF2B5EF4-FFF2-40B4-BE49-F238E27FC236}">
                    <a16:creationId xmlns:a16="http://schemas.microsoft.com/office/drawing/2014/main" id="{8E94B5C4-2D5F-4073-A2D1-CFCCC0659D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1" y="2296"/>
                <a:ext cx="136" cy="182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3" name="Line 25">
                <a:extLst>
                  <a:ext uri="{FF2B5EF4-FFF2-40B4-BE49-F238E27FC236}">
                    <a16:creationId xmlns:a16="http://schemas.microsoft.com/office/drawing/2014/main" id="{71C6A81B-A32B-4D89-A39E-744C0B1ED7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9" y="1933"/>
                <a:ext cx="136" cy="137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Line 26">
                <a:extLst>
                  <a:ext uri="{FF2B5EF4-FFF2-40B4-BE49-F238E27FC236}">
                    <a16:creationId xmlns:a16="http://schemas.microsoft.com/office/drawing/2014/main" id="{889B3262-3C58-4847-90FB-5DF38D35EE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9" y="1933"/>
                <a:ext cx="227" cy="46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5" name="Line 27">
                <a:extLst>
                  <a:ext uri="{FF2B5EF4-FFF2-40B4-BE49-F238E27FC236}">
                    <a16:creationId xmlns:a16="http://schemas.microsoft.com/office/drawing/2014/main" id="{17F5B7E5-B220-4BF4-BDA1-0A1764E2ED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0" y="2295"/>
                <a:ext cx="227" cy="1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9" name="Text Box 29">
              <a:extLst>
                <a:ext uri="{FF2B5EF4-FFF2-40B4-BE49-F238E27FC236}">
                  <a16:creationId xmlns:a16="http://schemas.microsoft.com/office/drawing/2014/main" id="{74F77F7E-3218-48CE-8776-26ED44DCB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9" y="1661"/>
              <a:ext cx="12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Reflected Rays</a:t>
              </a:r>
            </a:p>
          </p:txBody>
        </p:sp>
      </p:grpSp>
      <p:grpSp>
        <p:nvGrpSpPr>
          <p:cNvPr id="32801" name="Group 33">
            <a:extLst>
              <a:ext uri="{FF2B5EF4-FFF2-40B4-BE49-F238E27FC236}">
                <a16:creationId xmlns:a16="http://schemas.microsoft.com/office/drawing/2014/main" id="{E68E74B0-C3A5-4876-8BE3-EF44586CBB32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925888"/>
            <a:ext cx="3455988" cy="942975"/>
            <a:chOff x="2880" y="2473"/>
            <a:chExt cx="2177" cy="594"/>
          </a:xfrm>
        </p:grpSpPr>
        <p:grpSp>
          <p:nvGrpSpPr>
            <p:cNvPr id="22544" name="Group 31">
              <a:extLst>
                <a:ext uri="{FF2B5EF4-FFF2-40B4-BE49-F238E27FC236}">
                  <a16:creationId xmlns:a16="http://schemas.microsoft.com/office/drawing/2014/main" id="{7554DA2C-3F76-42A4-892C-E64AD4B9D5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523"/>
              <a:ext cx="1224" cy="544"/>
              <a:chOff x="2880" y="2523"/>
              <a:chExt cx="1224" cy="544"/>
            </a:xfrm>
          </p:grpSpPr>
          <p:sp>
            <p:nvSpPr>
              <p:cNvPr id="22546" name="Line 13">
                <a:extLst>
                  <a:ext uri="{FF2B5EF4-FFF2-40B4-BE49-F238E27FC236}">
                    <a16:creationId xmlns:a16="http://schemas.microsoft.com/office/drawing/2014/main" id="{3B4D7B34-D125-4530-858C-E17C0E334C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523"/>
                <a:ext cx="1224" cy="544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prstDash val="dash"/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7" name="Line 14">
                <a:extLst>
                  <a:ext uri="{FF2B5EF4-FFF2-40B4-BE49-F238E27FC236}">
                    <a16:creationId xmlns:a16="http://schemas.microsoft.com/office/drawing/2014/main" id="{C885565C-F0F4-439F-9090-573C48361D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659"/>
                <a:ext cx="1179" cy="408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prstDash val="dash"/>
                <a:round/>
                <a:headEnd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5" name="Text Box 32">
              <a:extLst>
                <a:ext uri="{FF2B5EF4-FFF2-40B4-BE49-F238E27FC236}">
                  <a16:creationId xmlns:a16="http://schemas.microsoft.com/office/drawing/2014/main" id="{E24AB379-D1A6-4C8F-834E-A294BBF5B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2473"/>
              <a:ext cx="190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Reflected rays extended</a:t>
              </a:r>
            </a:p>
          </p:txBody>
        </p:sp>
      </p:grpSp>
      <p:grpSp>
        <p:nvGrpSpPr>
          <p:cNvPr id="32804" name="Group 36">
            <a:extLst>
              <a:ext uri="{FF2B5EF4-FFF2-40B4-BE49-F238E27FC236}">
                <a16:creationId xmlns:a16="http://schemas.microsoft.com/office/drawing/2014/main" id="{EF27569E-8D7B-4385-B6D5-2909EA28380B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4581525"/>
            <a:ext cx="1368425" cy="1446213"/>
            <a:chOff x="1383" y="2886"/>
            <a:chExt cx="862" cy="911"/>
          </a:xfrm>
        </p:grpSpPr>
        <p:sp>
          <p:nvSpPr>
            <p:cNvPr id="32776" name="AutoShape 8">
              <a:extLst>
                <a:ext uri="{FF2B5EF4-FFF2-40B4-BE49-F238E27FC236}">
                  <a16:creationId xmlns:a16="http://schemas.microsoft.com/office/drawing/2014/main" id="{F1CBE2B0-DA4C-43C0-97D7-D5C152757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886"/>
              <a:ext cx="544" cy="72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2543" name="Text Box 34">
              <a:extLst>
                <a:ext uri="{FF2B5EF4-FFF2-40B4-BE49-F238E27FC236}">
                  <a16:creationId xmlns:a16="http://schemas.microsoft.com/office/drawing/2014/main" id="{CAA293DC-DF55-4DBC-B79A-142355471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3566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Object</a:t>
              </a:r>
            </a:p>
          </p:txBody>
        </p:sp>
      </p:grpSp>
      <p:sp>
        <p:nvSpPr>
          <p:cNvPr id="22538" name="Text Box 35">
            <a:extLst>
              <a:ext uri="{FF2B5EF4-FFF2-40B4-BE49-F238E27FC236}">
                <a16:creationId xmlns:a16="http://schemas.microsoft.com/office/drawing/2014/main" id="{CA6E7A27-BF1A-4909-BFC5-FFD9EC406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55895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/>
          </a:p>
        </p:txBody>
      </p:sp>
      <p:grpSp>
        <p:nvGrpSpPr>
          <p:cNvPr id="32806" name="Group 38">
            <a:extLst>
              <a:ext uri="{FF2B5EF4-FFF2-40B4-BE49-F238E27FC236}">
                <a16:creationId xmlns:a16="http://schemas.microsoft.com/office/drawing/2014/main" id="{A17A4959-FF78-445F-88EB-A9D11A47CECE}"/>
              </a:ext>
            </a:extLst>
          </p:cNvPr>
          <p:cNvGrpSpPr>
            <a:grpSpLocks/>
          </p:cNvGrpSpPr>
          <p:nvPr/>
        </p:nvGrpSpPr>
        <p:grpSpPr bwMode="auto">
          <a:xfrm>
            <a:off x="6156325" y="4581525"/>
            <a:ext cx="1584325" cy="1519238"/>
            <a:chOff x="3878" y="2886"/>
            <a:chExt cx="998" cy="957"/>
          </a:xfrm>
        </p:grpSpPr>
        <p:sp>
          <p:nvSpPr>
            <p:cNvPr id="32777" name="AutoShape 9">
              <a:extLst>
                <a:ext uri="{FF2B5EF4-FFF2-40B4-BE49-F238E27FC236}">
                  <a16:creationId xmlns:a16="http://schemas.microsoft.com/office/drawing/2014/main" id="{7D26873A-FD10-4090-9887-F80822DF0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886"/>
              <a:ext cx="544" cy="72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2541" name="Text Box 37">
              <a:extLst>
                <a:ext uri="{FF2B5EF4-FFF2-40B4-BE49-F238E27FC236}">
                  <a16:creationId xmlns:a16="http://schemas.microsoft.com/office/drawing/2014/main" id="{34BB83C2-2C54-4AA2-B200-96A71F929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3612"/>
              <a:ext cx="9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Virtual Image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329B643-57DF-4652-A040-72A04FF8B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Uses of Plane Mirrors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24F7947-FE81-4296-818F-F1D0F838D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The two principles that make plane mirrors useful are:</a:t>
            </a:r>
          </a:p>
          <a:p>
            <a:pPr lvl="1" eaLnBrk="1" hangingPunct="1">
              <a:defRPr/>
            </a:pPr>
            <a:r>
              <a:rPr lang="en-US" altLang="en-US"/>
              <a:t>They change the trajectory (pathway) of light rays by reflection</a:t>
            </a:r>
          </a:p>
          <a:p>
            <a:pPr lvl="1" eaLnBrk="1" hangingPunct="1">
              <a:defRPr/>
            </a:pPr>
            <a:r>
              <a:rPr lang="en-US" altLang="en-US"/>
              <a:t>This increase the observer’s field of vision 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en-US"/>
          </a:p>
          <a:p>
            <a:pPr eaLnBrk="1" hangingPunct="1">
              <a:defRPr/>
            </a:pPr>
            <a:r>
              <a:rPr lang="en-US" altLang="en-US"/>
              <a:t>Uses: rear-view mirrors, microscopes, and telescopes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CDBFE5A-10A9-4780-9AC7-6B07E75D2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Refraction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AE6EBB2-936C-4FD9-A986-E2A1D66DF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u="sng"/>
              <a:t>Refraction</a:t>
            </a:r>
            <a:r>
              <a:rPr lang="en-US" altLang="en-US"/>
              <a:t>: the deviation of a light ray as it passes from one transparent medium to another</a:t>
            </a:r>
          </a:p>
          <a:p>
            <a:pPr eaLnBrk="1" hangingPunct="1">
              <a:defRPr/>
            </a:pPr>
            <a:r>
              <a:rPr lang="en-US" altLang="en-US"/>
              <a:t>Occurs when the pathway of a light ray is changed</a:t>
            </a:r>
          </a:p>
          <a:p>
            <a:pPr eaLnBrk="1" hangingPunct="1">
              <a:defRPr/>
            </a:pPr>
            <a:r>
              <a:rPr lang="en-US" altLang="en-US"/>
              <a:t>Most often occurs as light goes from air to water</a:t>
            </a:r>
          </a:p>
          <a:p>
            <a:pPr eaLnBrk="1" hangingPunct="1">
              <a:defRPr/>
            </a:pPr>
            <a:r>
              <a:rPr lang="en-US" altLang="en-US"/>
              <a:t>Happens because the speed that light travels changes as the medium changes</a:t>
            </a:r>
            <a:endParaRPr lang="en-US" altLang="en-US" u="sng"/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34148795-0DA3-4585-9813-16477084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3127375"/>
            <a:ext cx="7848600" cy="37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6E30366-4FCC-403A-AEDB-E642E5B65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/>
              <a:t>Lenses</a:t>
            </a:r>
            <a:endParaRPr lang="en-US" altLang="en-U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19FEC6D-0845-433E-985F-E9E0E0362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/>
              <a:t>Lenses are made of transparent materials and have at least one curved surface</a:t>
            </a:r>
          </a:p>
          <a:p>
            <a:pPr eaLnBrk="1" hangingPunct="1">
              <a:defRPr/>
            </a:pPr>
            <a:r>
              <a:rPr lang="en-CA" altLang="en-US"/>
              <a:t>The curve of a lenses allows it to refract light as it passes through</a:t>
            </a:r>
          </a:p>
          <a:p>
            <a:pPr eaLnBrk="1" hangingPunct="1">
              <a:defRPr/>
            </a:pPr>
            <a:r>
              <a:rPr lang="en-CA" altLang="en-US"/>
              <a:t>There are two types of lenses</a:t>
            </a:r>
          </a:p>
          <a:p>
            <a:pPr lvl="1" eaLnBrk="1" hangingPunct="1">
              <a:defRPr/>
            </a:pPr>
            <a:r>
              <a:rPr lang="en-CA" altLang="en-US"/>
              <a:t>Converging lenses</a:t>
            </a:r>
          </a:p>
          <a:p>
            <a:pPr lvl="1" eaLnBrk="1" hangingPunct="1">
              <a:defRPr/>
            </a:pPr>
            <a:r>
              <a:rPr lang="en-CA" altLang="en-US"/>
              <a:t>Diverging lenses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9EE5DB8-2E07-4CC6-B2E7-4FD281EB1E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A5385720-CB6F-47DE-B893-C750086025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16138"/>
          </a:xfrm>
        </p:spPr>
        <p:txBody>
          <a:bodyPr/>
          <a:lstStyle/>
          <a:p>
            <a:pPr eaLnBrk="1" hangingPunct="1">
              <a:defRPr/>
            </a:pPr>
            <a:r>
              <a:rPr lang="en-CA" altLang="en-US"/>
              <a:t>Converging lenses bring light rays together</a:t>
            </a:r>
          </a:p>
          <a:p>
            <a:pPr eaLnBrk="1" hangingPunct="1">
              <a:defRPr/>
            </a:pPr>
            <a:r>
              <a:rPr lang="en-CA" altLang="en-US"/>
              <a:t>Diverging lenses disperse light rays</a:t>
            </a:r>
            <a:endParaRPr lang="en-US" altLang="en-US"/>
          </a:p>
        </p:txBody>
      </p:sp>
      <p:sp>
        <p:nvSpPr>
          <p:cNvPr id="39940" name="Oval 4">
            <a:extLst>
              <a:ext uri="{FF2B5EF4-FFF2-40B4-BE49-F238E27FC236}">
                <a16:creationId xmlns:a16="http://schemas.microsoft.com/office/drawing/2014/main" id="{6C5707F1-963A-4C0C-A621-2C5B7CB94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860800"/>
            <a:ext cx="576262" cy="2232025"/>
          </a:xfrm>
          <a:prstGeom prst="ellipse">
            <a:avLst/>
          </a:prstGeom>
          <a:solidFill>
            <a:schemeClr val="tx1"/>
          </a:solidFill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/>
          </a:p>
        </p:txBody>
      </p:sp>
      <p:sp>
        <p:nvSpPr>
          <p:cNvPr id="39941" name="Line 5">
            <a:extLst>
              <a:ext uri="{FF2B5EF4-FFF2-40B4-BE49-F238E27FC236}">
                <a16:creationId xmlns:a16="http://schemas.microsoft.com/office/drawing/2014/main" id="{F55EDC49-10F1-4106-B578-2653ACCB57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19250" y="5013325"/>
            <a:ext cx="5473700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Oval 6">
            <a:extLst>
              <a:ext uri="{FF2B5EF4-FFF2-40B4-BE49-F238E27FC236}">
                <a16:creationId xmlns:a16="http://schemas.microsoft.com/office/drawing/2014/main" id="{9C1549FA-8123-440E-9AE1-C8280B172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4941888"/>
            <a:ext cx="144462" cy="1428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/>
          </a:p>
        </p:txBody>
      </p:sp>
      <p:grpSp>
        <p:nvGrpSpPr>
          <p:cNvPr id="39946" name="Group 10">
            <a:extLst>
              <a:ext uri="{FF2B5EF4-FFF2-40B4-BE49-F238E27FC236}">
                <a16:creationId xmlns:a16="http://schemas.microsoft.com/office/drawing/2014/main" id="{0C911FBD-670B-4EC9-AB41-4477244ABC36}"/>
              </a:ext>
            </a:extLst>
          </p:cNvPr>
          <p:cNvGrpSpPr>
            <a:grpSpLocks/>
          </p:cNvGrpSpPr>
          <p:nvPr/>
        </p:nvGrpSpPr>
        <p:grpSpPr bwMode="auto">
          <a:xfrm>
            <a:off x="2844800" y="5589588"/>
            <a:ext cx="1366838" cy="576262"/>
            <a:chOff x="1792" y="3521"/>
            <a:chExt cx="861" cy="363"/>
          </a:xfrm>
        </p:grpSpPr>
        <p:sp>
          <p:nvSpPr>
            <p:cNvPr id="26640" name="Line 8">
              <a:extLst>
                <a:ext uri="{FF2B5EF4-FFF2-40B4-BE49-F238E27FC236}">
                  <a16:creationId xmlns:a16="http://schemas.microsoft.com/office/drawing/2014/main" id="{23A47A7F-85AC-43F1-A378-BBB5FA9FA4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0" y="3521"/>
              <a:ext cx="453" cy="2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Text Box 9">
              <a:extLst>
                <a:ext uri="{FF2B5EF4-FFF2-40B4-BE49-F238E27FC236}">
                  <a16:creationId xmlns:a16="http://schemas.microsoft.com/office/drawing/2014/main" id="{2B5ADDC7-D52E-449F-9A37-8AFA53C88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2" y="3653"/>
              <a:ext cx="4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800">
                  <a:solidFill>
                    <a:srgbClr val="FF0000"/>
                  </a:solidFill>
                </a:rPr>
                <a:t>Lens</a:t>
              </a:r>
              <a:endParaRPr lang="en-US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39949" name="Group 13">
            <a:extLst>
              <a:ext uri="{FF2B5EF4-FFF2-40B4-BE49-F238E27FC236}">
                <a16:creationId xmlns:a16="http://schemas.microsoft.com/office/drawing/2014/main" id="{F56B94D1-5F97-45C0-88C2-CB317B869D80}"/>
              </a:ext>
            </a:extLst>
          </p:cNvPr>
          <p:cNvGrpSpPr>
            <a:grpSpLocks/>
          </p:cNvGrpSpPr>
          <p:nvPr/>
        </p:nvGrpSpPr>
        <p:grpSpPr bwMode="auto">
          <a:xfrm>
            <a:off x="1908175" y="3860800"/>
            <a:ext cx="2376488" cy="1152525"/>
            <a:chOff x="1202" y="2432"/>
            <a:chExt cx="1497" cy="726"/>
          </a:xfrm>
        </p:grpSpPr>
        <p:sp>
          <p:nvSpPr>
            <p:cNvPr id="26638" name="Line 11">
              <a:extLst>
                <a:ext uri="{FF2B5EF4-FFF2-40B4-BE49-F238E27FC236}">
                  <a16:creationId xmlns:a16="http://schemas.microsoft.com/office/drawing/2014/main" id="{2C2C2E28-950C-44C0-99F8-8F416713DB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750"/>
              <a:ext cx="635" cy="40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Text Box 12">
              <a:extLst>
                <a:ext uri="{FF2B5EF4-FFF2-40B4-BE49-F238E27FC236}">
                  <a16:creationId xmlns:a16="http://schemas.microsoft.com/office/drawing/2014/main" id="{DCB88DAF-8704-4FDB-B36B-0121012DBF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" y="2432"/>
              <a:ext cx="9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800">
                  <a:solidFill>
                    <a:srgbClr val="FF0000"/>
                  </a:solidFill>
                </a:rPr>
                <a:t>Optical Centre (OC)</a:t>
              </a:r>
              <a:endParaRPr lang="en-US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39953" name="Group 17">
            <a:extLst>
              <a:ext uri="{FF2B5EF4-FFF2-40B4-BE49-F238E27FC236}">
                <a16:creationId xmlns:a16="http://schemas.microsoft.com/office/drawing/2014/main" id="{499A68CE-A5A5-4600-96FB-20AF68C83C48}"/>
              </a:ext>
            </a:extLst>
          </p:cNvPr>
          <p:cNvGrpSpPr>
            <a:grpSpLocks/>
          </p:cNvGrpSpPr>
          <p:nvPr/>
        </p:nvGrpSpPr>
        <p:grpSpPr bwMode="auto">
          <a:xfrm>
            <a:off x="4067175" y="3500438"/>
            <a:ext cx="3097213" cy="936625"/>
            <a:chOff x="2562" y="2205"/>
            <a:chExt cx="1951" cy="590"/>
          </a:xfrm>
        </p:grpSpPr>
        <p:sp>
          <p:nvSpPr>
            <p:cNvPr id="26635" name="Line 14">
              <a:extLst>
                <a:ext uri="{FF2B5EF4-FFF2-40B4-BE49-F238E27FC236}">
                  <a16:creationId xmlns:a16="http://schemas.microsoft.com/office/drawing/2014/main" id="{C0A84302-6683-4F82-964A-BEEA308540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2" y="2432"/>
              <a:ext cx="499" cy="3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5">
              <a:extLst>
                <a:ext uri="{FF2B5EF4-FFF2-40B4-BE49-F238E27FC236}">
                  <a16:creationId xmlns:a16="http://schemas.microsoft.com/office/drawing/2014/main" id="{D528B536-5C99-4997-BDFD-9D693A3287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5" y="2432"/>
              <a:ext cx="226" cy="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Text Box 16">
              <a:extLst>
                <a:ext uri="{FF2B5EF4-FFF2-40B4-BE49-F238E27FC236}">
                  <a16:creationId xmlns:a16="http://schemas.microsoft.com/office/drawing/2014/main" id="{2DE1E609-D9F8-45E3-A284-A196FAAC6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2205"/>
              <a:ext cx="14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800">
                  <a:solidFill>
                    <a:srgbClr val="FF0000"/>
                  </a:solidFill>
                </a:rPr>
                <a:t>Surfaces of the Lens</a:t>
              </a:r>
              <a:endParaRPr lang="en-US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39954" name="Text Box 18">
            <a:extLst>
              <a:ext uri="{FF2B5EF4-FFF2-40B4-BE49-F238E27FC236}">
                <a16:creationId xmlns:a16="http://schemas.microsoft.com/office/drawing/2014/main" id="{F3B0EC78-9C14-47C7-A769-B869E4A37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5013325"/>
            <a:ext cx="1728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rgbClr val="FF0000"/>
                </a:solidFill>
              </a:rPr>
              <a:t>Principal Axis</a:t>
            </a:r>
            <a:endParaRPr lang="en-US" altLang="en-US"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39942" grpId="0" animBg="1"/>
      <p:bldP spid="399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5A69661-A8B3-44B7-93A0-73A065FAC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/>
              <a:t>Focal Point: Converging Lens</a:t>
            </a:r>
            <a:endParaRPr lang="en-US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C429E6A-6349-42C0-9CFB-40655EE69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/>
              <a:t>The focal point of a converging lens is the REAL POINT where the refracted rays ACTUALLY meet when the incident rays run parallel</a:t>
            </a:r>
            <a:endParaRPr lang="en-US" altLang="en-US"/>
          </a:p>
        </p:txBody>
      </p:sp>
      <p:pic>
        <p:nvPicPr>
          <p:cNvPr id="27652" name="Picture 5" descr="http://www.bbc.co.uk/staticarchive/39722b00adb8cec6e3041cc0bf806eb8349d07dc.gif">
            <a:extLst>
              <a:ext uri="{FF2B5EF4-FFF2-40B4-BE49-F238E27FC236}">
                <a16:creationId xmlns:a16="http://schemas.microsoft.com/office/drawing/2014/main" id="{5E0529E4-7B20-45DD-A83C-785EBDD39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00438"/>
            <a:ext cx="44196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2DD5FD3-BE65-4AAB-9EF0-939A5F563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/>
              <a:t>Focal Point: Diverging Lens</a:t>
            </a:r>
            <a:endParaRPr lang="en-US" alt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1E455D0-FDCF-41D2-82F1-50957D0FD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/>
              <a:t>The focal point of a diverging lens is the VIRTUAL point from which the refracted light rays APPEAR to emanate when the incident rays run parallel </a:t>
            </a:r>
            <a:endParaRPr lang="en-US" altLang="en-US"/>
          </a:p>
        </p:txBody>
      </p:sp>
      <p:pic>
        <p:nvPicPr>
          <p:cNvPr id="28676" name="Picture 5" descr="https://s-media-cache-ak0.pinimg.com/originals/3d/fd/3c/3dfd3cb0f24636be052d95b8ac7a8cbc.jpg">
            <a:extLst>
              <a:ext uri="{FF2B5EF4-FFF2-40B4-BE49-F238E27FC236}">
                <a16:creationId xmlns:a16="http://schemas.microsoft.com/office/drawing/2014/main" id="{379F8770-3EBF-4F8E-87B4-23E286E89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860800"/>
            <a:ext cx="3589337" cy="28590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635A95D-71DE-4ACD-A708-23B697E92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/>
              <a:t>Sound Waves</a:t>
            </a:r>
            <a:endParaRPr lang="en-US" altLang="en-U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9AFAFDD-D9AE-4147-9A88-0B72D6EB9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/>
              <a:t>Sound is a longitudinal wave produced by the vibration of an object and transmitted to the object’s environment</a:t>
            </a:r>
          </a:p>
          <a:p>
            <a:pPr eaLnBrk="1" hangingPunct="1">
              <a:defRPr/>
            </a:pPr>
            <a:r>
              <a:rPr lang="en-CA" altLang="en-US"/>
              <a:t>Anything that creates sound produces a longitudinal mechanical wave: loudspeakers, musical instruments and thunder cause the air particles around them to vibrate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D4732-9812-4A60-A194-8B64D6EB7F2F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https://www.youtube.com/watch?v=uENITui5_jU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4798E2-BC4D-4F89-BBCF-02D899A3A3AA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Look at how we can 'see' sound!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4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863F2A9-7F8B-4CDC-AD20-94DB7E8F7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/>
              <a:t>Electromagnetic Spectrum</a:t>
            </a:r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B442CA5-A83A-46B6-B117-652F447FF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/>
              <a:t>The organization of all electromagnetic waves according to their wave length and frequency</a:t>
            </a:r>
          </a:p>
          <a:p>
            <a:pPr eaLnBrk="1" hangingPunct="1">
              <a:defRPr/>
            </a:pPr>
            <a:r>
              <a:rPr lang="en-CA" altLang="en-US" u="sng"/>
              <a:t>Frequency</a:t>
            </a:r>
            <a:r>
              <a:rPr lang="en-CA" altLang="en-US"/>
              <a:t>: the number of cycles in a given unit of time</a:t>
            </a:r>
          </a:p>
          <a:p>
            <a:pPr eaLnBrk="1" hangingPunct="1">
              <a:defRPr/>
            </a:pPr>
            <a:r>
              <a:rPr lang="en-CA" altLang="en-US" u="sng"/>
              <a:t>Amplitude:</a:t>
            </a:r>
            <a:r>
              <a:rPr lang="en-CA" altLang="en-US"/>
              <a:t> Maximum distance travelled from equilibrium (no movement)</a:t>
            </a:r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3B2F3A2-B91D-4DD0-9535-3F27A578C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/>
              <a:t>Speed of Sound</a:t>
            </a:r>
            <a:endParaRPr lang="en-US" alt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15CC072-E2F4-4188-AA80-253E27607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/>
              <a:t>The speed at which sound travels changes from one medium to another</a:t>
            </a:r>
          </a:p>
          <a:p>
            <a:pPr eaLnBrk="1" hangingPunct="1">
              <a:defRPr/>
            </a:pPr>
            <a:r>
              <a:rPr lang="en-CA" altLang="en-US"/>
              <a:t>The most common reference point is the speed of sound in air: 340 m/s</a:t>
            </a:r>
          </a:p>
          <a:p>
            <a:pPr eaLnBrk="1" hangingPunct="1">
              <a:defRPr/>
            </a:pPr>
            <a:r>
              <a:rPr lang="en-CA" altLang="en-US"/>
              <a:t>Sound travels faster in liquid or solid medium- example: water = 1490 m/s, steel = 5200 m/s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ED4BC17-7CED-4318-9CFB-5F54AE52A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/>
              <a:t>The Decibel Scale</a:t>
            </a:r>
            <a:endParaRPr lang="en-US" altLang="en-U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672C851-07E3-4584-899D-81B0ABA5B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/>
              <a:t>The volume of a sound depends on its intensity, which is the amount of energy being transmitted</a:t>
            </a:r>
          </a:p>
          <a:p>
            <a:pPr eaLnBrk="1" hangingPunct="1">
              <a:defRPr/>
            </a:pPr>
            <a:r>
              <a:rPr lang="en-CA" altLang="en-US"/>
              <a:t>The greater the energy, the louder the sound</a:t>
            </a:r>
          </a:p>
          <a:p>
            <a:pPr eaLnBrk="1" hangingPunct="1">
              <a:defRPr/>
            </a:pPr>
            <a:r>
              <a:rPr lang="en-CA" altLang="en-US"/>
              <a:t>The decibel scale is a relative scale that represents the perception of the intensity of sound by the human ear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C28372C-6812-4D7D-98F1-0A62602D9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DC38B42-ECDF-497F-9FF4-7D126D94C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/>
              <a:t>Variations on the decibel scale are measured in factors of 10</a:t>
            </a:r>
          </a:p>
          <a:p>
            <a:pPr eaLnBrk="1" hangingPunct="1">
              <a:defRPr/>
            </a:pPr>
            <a:r>
              <a:rPr lang="en-CA" altLang="en-US"/>
              <a:t>For each increase of 10 dB, a sound is 10 times louder (Example: a sound that is 20 dB is 100 times louder than a 0 dB sound)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F5D8C7E-28E0-43CD-BD3D-3A93F2DB9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1438"/>
            <a:ext cx="9144000" cy="55165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BDF2C8D-63DA-42D7-BC5C-47187BB6C3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Reflection of Light</a:t>
            </a: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8AE3E288-0D5C-420B-B165-DA131BC46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1584325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>
            <a:extLst>
              <a:ext uri="{FF2B5EF4-FFF2-40B4-BE49-F238E27FC236}">
                <a16:creationId xmlns:a16="http://schemas.microsoft.com/office/drawing/2014/main" id="{D9BE0715-D450-41D8-B4CE-61B009A59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373688"/>
            <a:ext cx="1258888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6">
            <a:extLst>
              <a:ext uri="{FF2B5EF4-FFF2-40B4-BE49-F238E27FC236}">
                <a16:creationId xmlns:a16="http://schemas.microsoft.com/office/drawing/2014/main" id="{4441015E-EB27-489D-9337-5532CA46D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924175"/>
            <a:ext cx="223837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871" name="Group 7">
            <a:extLst>
              <a:ext uri="{FF2B5EF4-FFF2-40B4-BE49-F238E27FC236}">
                <a16:creationId xmlns:a16="http://schemas.microsoft.com/office/drawing/2014/main" id="{CEDBDADA-58AF-40FB-A7B6-0DDFC90BD71E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1773238"/>
            <a:ext cx="1441450" cy="3600450"/>
            <a:chOff x="2925" y="1071"/>
            <a:chExt cx="908" cy="2268"/>
          </a:xfrm>
        </p:grpSpPr>
        <p:sp>
          <p:nvSpPr>
            <p:cNvPr id="33800" name="Line 8">
              <a:extLst>
                <a:ext uri="{FF2B5EF4-FFF2-40B4-BE49-F238E27FC236}">
                  <a16:creationId xmlns:a16="http://schemas.microsoft.com/office/drawing/2014/main" id="{F4B2D07B-6004-4FB1-A270-4674AE27DA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5" y="1071"/>
              <a:ext cx="0" cy="2268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Text Box 9">
              <a:extLst>
                <a:ext uri="{FF2B5EF4-FFF2-40B4-BE49-F238E27FC236}">
                  <a16:creationId xmlns:a16="http://schemas.microsoft.com/office/drawing/2014/main" id="{CD60B41B-8857-4758-83CC-1C17794F5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1162"/>
              <a:ext cx="8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Normal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69AEDD80-2DDC-4FB7-8ABC-1A635121E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Virtual Images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C9F4B07-B2FC-48D7-8E70-F6E9DC9FD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412875"/>
            <a:ext cx="8713788" cy="511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/>
          </a:p>
        </p:txBody>
      </p:sp>
      <p:grpSp>
        <p:nvGrpSpPr>
          <p:cNvPr id="34820" name="Group 4">
            <a:extLst>
              <a:ext uri="{FF2B5EF4-FFF2-40B4-BE49-F238E27FC236}">
                <a16:creationId xmlns:a16="http://schemas.microsoft.com/office/drawing/2014/main" id="{B39E4EB2-01D5-4CEF-B112-BB786E46D3EE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1412875"/>
            <a:ext cx="1655762" cy="5111750"/>
            <a:chOff x="2835" y="890"/>
            <a:chExt cx="1043" cy="3220"/>
          </a:xfrm>
        </p:grpSpPr>
        <p:sp>
          <p:nvSpPr>
            <p:cNvPr id="34829" name="Rectangle 5" descr="Wide downward diagonal">
              <a:extLst>
                <a:ext uri="{FF2B5EF4-FFF2-40B4-BE49-F238E27FC236}">
                  <a16:creationId xmlns:a16="http://schemas.microsoft.com/office/drawing/2014/main" id="{C4E1CF05-83FD-42A1-8770-6B81619DC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890"/>
              <a:ext cx="136" cy="3220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rgbClr val="000000"/>
              </a:bgClr>
            </a:patt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34830" name="Text Box 6">
              <a:extLst>
                <a:ext uri="{FF2B5EF4-FFF2-40B4-BE49-F238E27FC236}">
                  <a16:creationId xmlns:a16="http://schemas.microsoft.com/office/drawing/2014/main" id="{1D221A07-5AD2-4B14-A6BE-0D0024A9C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5" y="890"/>
              <a:ext cx="95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Mirror</a:t>
              </a:r>
            </a:p>
          </p:txBody>
        </p:sp>
      </p:grpSp>
      <p:pic>
        <p:nvPicPr>
          <p:cNvPr id="37895" name="Picture 7">
            <a:extLst>
              <a:ext uri="{FF2B5EF4-FFF2-40B4-BE49-F238E27FC236}">
                <a16:creationId xmlns:a16="http://schemas.microsoft.com/office/drawing/2014/main" id="{C529B8E6-0403-4174-A8C2-31C711DFB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1517650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917" name="Group 29">
            <a:extLst>
              <a:ext uri="{FF2B5EF4-FFF2-40B4-BE49-F238E27FC236}">
                <a16:creationId xmlns:a16="http://schemas.microsoft.com/office/drawing/2014/main" id="{3DDD9948-0D1A-49EC-AA0C-29E349504688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4581525"/>
            <a:ext cx="1368425" cy="1446213"/>
            <a:chOff x="1383" y="2886"/>
            <a:chExt cx="862" cy="911"/>
          </a:xfrm>
        </p:grpSpPr>
        <p:sp>
          <p:nvSpPr>
            <p:cNvPr id="37918" name="AutoShape 30">
              <a:extLst>
                <a:ext uri="{FF2B5EF4-FFF2-40B4-BE49-F238E27FC236}">
                  <a16:creationId xmlns:a16="http://schemas.microsoft.com/office/drawing/2014/main" id="{306CFA9B-E7FA-4249-B77B-43CD4FC3E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886"/>
              <a:ext cx="544" cy="72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34828" name="Text Box 31">
              <a:extLst>
                <a:ext uri="{FF2B5EF4-FFF2-40B4-BE49-F238E27FC236}">
                  <a16:creationId xmlns:a16="http://schemas.microsoft.com/office/drawing/2014/main" id="{37D4FD36-FE6C-456A-BB7D-AE49F9199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3566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34823" name="Text Box 32">
            <a:extLst>
              <a:ext uri="{FF2B5EF4-FFF2-40B4-BE49-F238E27FC236}">
                <a16:creationId xmlns:a16="http://schemas.microsoft.com/office/drawing/2014/main" id="{72847220-AB9B-4641-B6B1-6FCE3978E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55895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/>
          </a:p>
        </p:txBody>
      </p:sp>
      <p:grpSp>
        <p:nvGrpSpPr>
          <p:cNvPr id="37921" name="Group 33">
            <a:extLst>
              <a:ext uri="{FF2B5EF4-FFF2-40B4-BE49-F238E27FC236}">
                <a16:creationId xmlns:a16="http://schemas.microsoft.com/office/drawing/2014/main" id="{4C4B08AE-451F-4AD0-971E-8D6DDB50EE01}"/>
              </a:ext>
            </a:extLst>
          </p:cNvPr>
          <p:cNvGrpSpPr>
            <a:grpSpLocks/>
          </p:cNvGrpSpPr>
          <p:nvPr/>
        </p:nvGrpSpPr>
        <p:grpSpPr bwMode="auto">
          <a:xfrm>
            <a:off x="6156325" y="4581525"/>
            <a:ext cx="1584325" cy="1519238"/>
            <a:chOff x="3878" y="2886"/>
            <a:chExt cx="998" cy="957"/>
          </a:xfrm>
        </p:grpSpPr>
        <p:sp>
          <p:nvSpPr>
            <p:cNvPr id="37922" name="AutoShape 34">
              <a:extLst>
                <a:ext uri="{FF2B5EF4-FFF2-40B4-BE49-F238E27FC236}">
                  <a16:creationId xmlns:a16="http://schemas.microsoft.com/office/drawing/2014/main" id="{15DB98ED-8531-4D6E-8527-4AFCFD8D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886"/>
              <a:ext cx="544" cy="726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34826" name="Text Box 35">
              <a:extLst>
                <a:ext uri="{FF2B5EF4-FFF2-40B4-BE49-F238E27FC236}">
                  <a16:creationId xmlns:a16="http://schemas.microsoft.com/office/drawing/2014/main" id="{32A5A548-6E7B-476F-9AF6-67258A304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3612"/>
              <a:ext cx="9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30B635A-7078-425E-8DE4-409D96E7A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/>
              <a:t>Diagram Examples</a:t>
            </a:r>
            <a:endParaRPr lang="en-US" altLang="en-US"/>
          </a:p>
        </p:txBody>
      </p:sp>
      <p:sp>
        <p:nvSpPr>
          <p:cNvPr id="35843" name="Line 6">
            <a:extLst>
              <a:ext uri="{FF2B5EF4-FFF2-40B4-BE49-F238E27FC236}">
                <a16:creationId xmlns:a16="http://schemas.microsoft.com/office/drawing/2014/main" id="{EF35312E-6A4A-434A-BB66-83B8A3497F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2852738"/>
            <a:ext cx="61214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09" name="Group 21">
            <a:extLst>
              <a:ext uri="{FF2B5EF4-FFF2-40B4-BE49-F238E27FC236}">
                <a16:creationId xmlns:a16="http://schemas.microsoft.com/office/drawing/2014/main" id="{B973352C-5686-433D-80DE-CDA6681F3564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1989138"/>
            <a:ext cx="5761038" cy="1727200"/>
            <a:chOff x="748" y="1253"/>
            <a:chExt cx="3629" cy="1088"/>
          </a:xfrm>
        </p:grpSpPr>
        <p:sp>
          <p:nvSpPr>
            <p:cNvPr id="35853" name="Freeform 8">
              <a:extLst>
                <a:ext uri="{FF2B5EF4-FFF2-40B4-BE49-F238E27FC236}">
                  <a16:creationId xmlns:a16="http://schemas.microsoft.com/office/drawing/2014/main" id="{85B98C47-7ABE-495F-BEDD-A2D72892C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" y="1253"/>
              <a:ext cx="907" cy="544"/>
            </a:xfrm>
            <a:custGeom>
              <a:avLst/>
              <a:gdLst>
                <a:gd name="T0" fmla="*/ 0 w 907"/>
                <a:gd name="T1" fmla="*/ 544 h 544"/>
                <a:gd name="T2" fmla="*/ 499 w 907"/>
                <a:gd name="T3" fmla="*/ 0 h 544"/>
                <a:gd name="T4" fmla="*/ 907 w 907"/>
                <a:gd name="T5" fmla="*/ 544 h 5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7" h="544">
                  <a:moveTo>
                    <a:pt x="0" y="544"/>
                  </a:moveTo>
                  <a:cubicBezTo>
                    <a:pt x="174" y="272"/>
                    <a:pt x="348" y="0"/>
                    <a:pt x="499" y="0"/>
                  </a:cubicBezTo>
                  <a:cubicBezTo>
                    <a:pt x="650" y="0"/>
                    <a:pt x="839" y="453"/>
                    <a:pt x="907" y="544"/>
                  </a:cubicBezTo>
                </a:path>
              </a:pathLst>
            </a:cu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Freeform 9">
              <a:extLst>
                <a:ext uri="{FF2B5EF4-FFF2-40B4-BE49-F238E27FC236}">
                  <a16:creationId xmlns:a16="http://schemas.microsoft.com/office/drawing/2014/main" id="{06794112-8E15-40EB-9EB8-0C6090C1AEC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655" y="1797"/>
              <a:ext cx="907" cy="544"/>
            </a:xfrm>
            <a:custGeom>
              <a:avLst/>
              <a:gdLst>
                <a:gd name="T0" fmla="*/ 0 w 907"/>
                <a:gd name="T1" fmla="*/ 544 h 544"/>
                <a:gd name="T2" fmla="*/ 499 w 907"/>
                <a:gd name="T3" fmla="*/ 0 h 544"/>
                <a:gd name="T4" fmla="*/ 907 w 907"/>
                <a:gd name="T5" fmla="*/ 544 h 5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7" h="544">
                  <a:moveTo>
                    <a:pt x="0" y="544"/>
                  </a:moveTo>
                  <a:cubicBezTo>
                    <a:pt x="174" y="272"/>
                    <a:pt x="348" y="0"/>
                    <a:pt x="499" y="0"/>
                  </a:cubicBezTo>
                  <a:cubicBezTo>
                    <a:pt x="650" y="0"/>
                    <a:pt x="839" y="453"/>
                    <a:pt x="907" y="544"/>
                  </a:cubicBezTo>
                </a:path>
              </a:pathLst>
            </a:cu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5" name="Freeform 10">
              <a:extLst>
                <a:ext uri="{FF2B5EF4-FFF2-40B4-BE49-F238E27FC236}">
                  <a16:creationId xmlns:a16="http://schemas.microsoft.com/office/drawing/2014/main" id="{01A2B5C8-FF99-4C36-892B-E2835F041C4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470" y="1797"/>
              <a:ext cx="907" cy="544"/>
            </a:xfrm>
            <a:custGeom>
              <a:avLst/>
              <a:gdLst>
                <a:gd name="T0" fmla="*/ 0 w 907"/>
                <a:gd name="T1" fmla="*/ 544 h 544"/>
                <a:gd name="T2" fmla="*/ 499 w 907"/>
                <a:gd name="T3" fmla="*/ 0 h 544"/>
                <a:gd name="T4" fmla="*/ 907 w 907"/>
                <a:gd name="T5" fmla="*/ 544 h 5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7" h="544">
                  <a:moveTo>
                    <a:pt x="0" y="544"/>
                  </a:moveTo>
                  <a:cubicBezTo>
                    <a:pt x="174" y="272"/>
                    <a:pt x="348" y="0"/>
                    <a:pt x="499" y="0"/>
                  </a:cubicBezTo>
                  <a:cubicBezTo>
                    <a:pt x="650" y="0"/>
                    <a:pt x="839" y="453"/>
                    <a:pt x="907" y="544"/>
                  </a:cubicBezTo>
                </a:path>
              </a:pathLst>
            </a:cu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Freeform 11">
              <a:extLst>
                <a:ext uri="{FF2B5EF4-FFF2-40B4-BE49-F238E27FC236}">
                  <a16:creationId xmlns:a16="http://schemas.microsoft.com/office/drawing/2014/main" id="{CC0DF5B6-478F-4A41-9A0E-FD46907D4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" y="1253"/>
              <a:ext cx="907" cy="544"/>
            </a:xfrm>
            <a:custGeom>
              <a:avLst/>
              <a:gdLst>
                <a:gd name="T0" fmla="*/ 0 w 907"/>
                <a:gd name="T1" fmla="*/ 544 h 544"/>
                <a:gd name="T2" fmla="*/ 499 w 907"/>
                <a:gd name="T3" fmla="*/ 0 h 544"/>
                <a:gd name="T4" fmla="*/ 907 w 907"/>
                <a:gd name="T5" fmla="*/ 544 h 5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7" h="544">
                  <a:moveTo>
                    <a:pt x="0" y="544"/>
                  </a:moveTo>
                  <a:cubicBezTo>
                    <a:pt x="174" y="272"/>
                    <a:pt x="348" y="0"/>
                    <a:pt x="499" y="0"/>
                  </a:cubicBezTo>
                  <a:cubicBezTo>
                    <a:pt x="650" y="0"/>
                    <a:pt x="839" y="453"/>
                    <a:pt x="907" y="544"/>
                  </a:cubicBezTo>
                </a:path>
              </a:pathLst>
            </a:cu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15" name="Text Box 27">
            <a:extLst>
              <a:ext uri="{FF2B5EF4-FFF2-40B4-BE49-F238E27FC236}">
                <a16:creationId xmlns:a16="http://schemas.microsoft.com/office/drawing/2014/main" id="{3829B2A7-0B86-4A5E-8A75-7D147327F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484313"/>
            <a:ext cx="4103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800"/>
              <a:t>Long Wave Length = Low Frequency</a:t>
            </a:r>
            <a:endParaRPr lang="en-US" altLang="en-US" sz="1800"/>
          </a:p>
        </p:txBody>
      </p:sp>
      <p:sp>
        <p:nvSpPr>
          <p:cNvPr id="12316" name="Line 28">
            <a:extLst>
              <a:ext uri="{FF2B5EF4-FFF2-40B4-BE49-F238E27FC236}">
                <a16:creationId xmlns:a16="http://schemas.microsoft.com/office/drawing/2014/main" id="{9E99123C-76C5-40A9-B90E-07F0196DFC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5445125"/>
            <a:ext cx="360045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17" name="Group 29">
            <a:extLst>
              <a:ext uri="{FF2B5EF4-FFF2-40B4-BE49-F238E27FC236}">
                <a16:creationId xmlns:a16="http://schemas.microsoft.com/office/drawing/2014/main" id="{0750C4A9-66A4-4650-8A76-0B1780894B01}"/>
              </a:ext>
            </a:extLst>
          </p:cNvPr>
          <p:cNvGrpSpPr>
            <a:grpSpLocks/>
          </p:cNvGrpSpPr>
          <p:nvPr/>
        </p:nvGrpSpPr>
        <p:grpSpPr bwMode="auto">
          <a:xfrm>
            <a:off x="4067175" y="4581525"/>
            <a:ext cx="2376488" cy="1727200"/>
            <a:chOff x="748" y="1253"/>
            <a:chExt cx="3629" cy="1088"/>
          </a:xfrm>
        </p:grpSpPr>
        <p:sp>
          <p:nvSpPr>
            <p:cNvPr id="35849" name="Freeform 30">
              <a:extLst>
                <a:ext uri="{FF2B5EF4-FFF2-40B4-BE49-F238E27FC236}">
                  <a16:creationId xmlns:a16="http://schemas.microsoft.com/office/drawing/2014/main" id="{B5AF5C4B-7CD1-4E02-BF69-A395FA77B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" y="1253"/>
              <a:ext cx="907" cy="544"/>
            </a:xfrm>
            <a:custGeom>
              <a:avLst/>
              <a:gdLst>
                <a:gd name="T0" fmla="*/ 0 w 907"/>
                <a:gd name="T1" fmla="*/ 544 h 544"/>
                <a:gd name="T2" fmla="*/ 499 w 907"/>
                <a:gd name="T3" fmla="*/ 0 h 544"/>
                <a:gd name="T4" fmla="*/ 907 w 907"/>
                <a:gd name="T5" fmla="*/ 544 h 5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7" h="544">
                  <a:moveTo>
                    <a:pt x="0" y="544"/>
                  </a:moveTo>
                  <a:cubicBezTo>
                    <a:pt x="174" y="272"/>
                    <a:pt x="348" y="0"/>
                    <a:pt x="499" y="0"/>
                  </a:cubicBezTo>
                  <a:cubicBezTo>
                    <a:pt x="650" y="0"/>
                    <a:pt x="839" y="453"/>
                    <a:pt x="907" y="544"/>
                  </a:cubicBezTo>
                </a:path>
              </a:pathLst>
            </a:cu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Freeform 31">
              <a:extLst>
                <a:ext uri="{FF2B5EF4-FFF2-40B4-BE49-F238E27FC236}">
                  <a16:creationId xmlns:a16="http://schemas.microsoft.com/office/drawing/2014/main" id="{1AAF8B88-8613-4F35-AD82-63B3D6F4F75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655" y="1797"/>
              <a:ext cx="907" cy="544"/>
            </a:xfrm>
            <a:custGeom>
              <a:avLst/>
              <a:gdLst>
                <a:gd name="T0" fmla="*/ 0 w 907"/>
                <a:gd name="T1" fmla="*/ 544 h 544"/>
                <a:gd name="T2" fmla="*/ 499 w 907"/>
                <a:gd name="T3" fmla="*/ 0 h 544"/>
                <a:gd name="T4" fmla="*/ 907 w 907"/>
                <a:gd name="T5" fmla="*/ 544 h 5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7" h="544">
                  <a:moveTo>
                    <a:pt x="0" y="544"/>
                  </a:moveTo>
                  <a:cubicBezTo>
                    <a:pt x="174" y="272"/>
                    <a:pt x="348" y="0"/>
                    <a:pt x="499" y="0"/>
                  </a:cubicBezTo>
                  <a:cubicBezTo>
                    <a:pt x="650" y="0"/>
                    <a:pt x="839" y="453"/>
                    <a:pt x="907" y="544"/>
                  </a:cubicBezTo>
                </a:path>
              </a:pathLst>
            </a:cu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Freeform 32">
              <a:extLst>
                <a:ext uri="{FF2B5EF4-FFF2-40B4-BE49-F238E27FC236}">
                  <a16:creationId xmlns:a16="http://schemas.microsoft.com/office/drawing/2014/main" id="{923D8540-54EA-495F-9CB1-F0D40E977C7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470" y="1797"/>
              <a:ext cx="907" cy="544"/>
            </a:xfrm>
            <a:custGeom>
              <a:avLst/>
              <a:gdLst>
                <a:gd name="T0" fmla="*/ 0 w 907"/>
                <a:gd name="T1" fmla="*/ 544 h 544"/>
                <a:gd name="T2" fmla="*/ 499 w 907"/>
                <a:gd name="T3" fmla="*/ 0 h 544"/>
                <a:gd name="T4" fmla="*/ 907 w 907"/>
                <a:gd name="T5" fmla="*/ 544 h 5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7" h="544">
                  <a:moveTo>
                    <a:pt x="0" y="544"/>
                  </a:moveTo>
                  <a:cubicBezTo>
                    <a:pt x="174" y="272"/>
                    <a:pt x="348" y="0"/>
                    <a:pt x="499" y="0"/>
                  </a:cubicBezTo>
                  <a:cubicBezTo>
                    <a:pt x="650" y="0"/>
                    <a:pt x="839" y="453"/>
                    <a:pt x="907" y="544"/>
                  </a:cubicBezTo>
                </a:path>
              </a:pathLst>
            </a:cu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Freeform 33">
              <a:extLst>
                <a:ext uri="{FF2B5EF4-FFF2-40B4-BE49-F238E27FC236}">
                  <a16:creationId xmlns:a16="http://schemas.microsoft.com/office/drawing/2014/main" id="{87C9B665-FBCB-4ACE-86BE-805507E1E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" y="1253"/>
              <a:ext cx="907" cy="544"/>
            </a:xfrm>
            <a:custGeom>
              <a:avLst/>
              <a:gdLst>
                <a:gd name="T0" fmla="*/ 0 w 907"/>
                <a:gd name="T1" fmla="*/ 544 h 544"/>
                <a:gd name="T2" fmla="*/ 499 w 907"/>
                <a:gd name="T3" fmla="*/ 0 h 544"/>
                <a:gd name="T4" fmla="*/ 907 w 907"/>
                <a:gd name="T5" fmla="*/ 544 h 5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7" h="544">
                  <a:moveTo>
                    <a:pt x="0" y="544"/>
                  </a:moveTo>
                  <a:cubicBezTo>
                    <a:pt x="174" y="272"/>
                    <a:pt x="348" y="0"/>
                    <a:pt x="499" y="0"/>
                  </a:cubicBezTo>
                  <a:cubicBezTo>
                    <a:pt x="650" y="0"/>
                    <a:pt x="839" y="453"/>
                    <a:pt x="907" y="544"/>
                  </a:cubicBezTo>
                </a:path>
              </a:pathLst>
            </a:cu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25" name="Text Box 37">
            <a:extLst>
              <a:ext uri="{FF2B5EF4-FFF2-40B4-BE49-F238E27FC236}">
                <a16:creationId xmlns:a16="http://schemas.microsoft.com/office/drawing/2014/main" id="{6A47E968-A62D-40EE-8AA7-32A307529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97425"/>
            <a:ext cx="3132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800"/>
              <a:t>Short Wave Length (WL) = High Frequency</a:t>
            </a:r>
            <a:endParaRPr lang="en-US" altLang="en-US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5" grpId="0"/>
      <p:bldP spid="123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DDEEF42-DBCF-4B9F-B936-BA59B153A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/>
              <a:t>Diagram Examples</a:t>
            </a:r>
            <a:endParaRPr lang="en-US" altLang="en-US"/>
          </a:p>
        </p:txBody>
      </p:sp>
      <p:sp>
        <p:nvSpPr>
          <p:cNvPr id="6147" name="Line 6">
            <a:extLst>
              <a:ext uri="{FF2B5EF4-FFF2-40B4-BE49-F238E27FC236}">
                <a16:creationId xmlns:a16="http://schemas.microsoft.com/office/drawing/2014/main" id="{F3A841BE-4BE2-4180-A442-28478D5536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2852738"/>
            <a:ext cx="61214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09" name="Group 21">
            <a:extLst>
              <a:ext uri="{FF2B5EF4-FFF2-40B4-BE49-F238E27FC236}">
                <a16:creationId xmlns:a16="http://schemas.microsoft.com/office/drawing/2014/main" id="{314B5101-A1C7-42EA-A37B-0F5A2A56FF81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1989138"/>
            <a:ext cx="5761038" cy="1727200"/>
            <a:chOff x="748" y="1253"/>
            <a:chExt cx="3629" cy="1088"/>
          </a:xfrm>
        </p:grpSpPr>
        <p:sp>
          <p:nvSpPr>
            <p:cNvPr id="6173" name="Freeform 8">
              <a:extLst>
                <a:ext uri="{FF2B5EF4-FFF2-40B4-BE49-F238E27FC236}">
                  <a16:creationId xmlns:a16="http://schemas.microsoft.com/office/drawing/2014/main" id="{319441DB-54A6-4677-BB6B-F38B64659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" y="1253"/>
              <a:ext cx="907" cy="544"/>
            </a:xfrm>
            <a:custGeom>
              <a:avLst/>
              <a:gdLst>
                <a:gd name="T0" fmla="*/ 0 w 907"/>
                <a:gd name="T1" fmla="*/ 544 h 544"/>
                <a:gd name="T2" fmla="*/ 499 w 907"/>
                <a:gd name="T3" fmla="*/ 0 h 544"/>
                <a:gd name="T4" fmla="*/ 907 w 907"/>
                <a:gd name="T5" fmla="*/ 544 h 5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7" h="544">
                  <a:moveTo>
                    <a:pt x="0" y="544"/>
                  </a:moveTo>
                  <a:cubicBezTo>
                    <a:pt x="174" y="272"/>
                    <a:pt x="348" y="0"/>
                    <a:pt x="499" y="0"/>
                  </a:cubicBezTo>
                  <a:cubicBezTo>
                    <a:pt x="650" y="0"/>
                    <a:pt x="839" y="453"/>
                    <a:pt x="907" y="544"/>
                  </a:cubicBezTo>
                </a:path>
              </a:pathLst>
            </a:cu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Freeform 9">
              <a:extLst>
                <a:ext uri="{FF2B5EF4-FFF2-40B4-BE49-F238E27FC236}">
                  <a16:creationId xmlns:a16="http://schemas.microsoft.com/office/drawing/2014/main" id="{72089399-14F1-4EDB-9DEA-A91D8CD4DF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655" y="1797"/>
              <a:ext cx="907" cy="544"/>
            </a:xfrm>
            <a:custGeom>
              <a:avLst/>
              <a:gdLst>
                <a:gd name="T0" fmla="*/ 0 w 907"/>
                <a:gd name="T1" fmla="*/ 544 h 544"/>
                <a:gd name="T2" fmla="*/ 499 w 907"/>
                <a:gd name="T3" fmla="*/ 0 h 544"/>
                <a:gd name="T4" fmla="*/ 907 w 907"/>
                <a:gd name="T5" fmla="*/ 544 h 5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7" h="544">
                  <a:moveTo>
                    <a:pt x="0" y="544"/>
                  </a:moveTo>
                  <a:cubicBezTo>
                    <a:pt x="174" y="272"/>
                    <a:pt x="348" y="0"/>
                    <a:pt x="499" y="0"/>
                  </a:cubicBezTo>
                  <a:cubicBezTo>
                    <a:pt x="650" y="0"/>
                    <a:pt x="839" y="453"/>
                    <a:pt x="907" y="544"/>
                  </a:cubicBezTo>
                </a:path>
              </a:pathLst>
            </a:cu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Freeform 10">
              <a:extLst>
                <a:ext uri="{FF2B5EF4-FFF2-40B4-BE49-F238E27FC236}">
                  <a16:creationId xmlns:a16="http://schemas.microsoft.com/office/drawing/2014/main" id="{A710BAD3-C8EB-4B1C-A67A-2CF8667AFA8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470" y="1797"/>
              <a:ext cx="907" cy="544"/>
            </a:xfrm>
            <a:custGeom>
              <a:avLst/>
              <a:gdLst>
                <a:gd name="T0" fmla="*/ 0 w 907"/>
                <a:gd name="T1" fmla="*/ 544 h 544"/>
                <a:gd name="T2" fmla="*/ 499 w 907"/>
                <a:gd name="T3" fmla="*/ 0 h 544"/>
                <a:gd name="T4" fmla="*/ 907 w 907"/>
                <a:gd name="T5" fmla="*/ 544 h 5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7" h="544">
                  <a:moveTo>
                    <a:pt x="0" y="544"/>
                  </a:moveTo>
                  <a:cubicBezTo>
                    <a:pt x="174" y="272"/>
                    <a:pt x="348" y="0"/>
                    <a:pt x="499" y="0"/>
                  </a:cubicBezTo>
                  <a:cubicBezTo>
                    <a:pt x="650" y="0"/>
                    <a:pt x="839" y="453"/>
                    <a:pt x="907" y="544"/>
                  </a:cubicBezTo>
                </a:path>
              </a:pathLst>
            </a:cu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Freeform 11">
              <a:extLst>
                <a:ext uri="{FF2B5EF4-FFF2-40B4-BE49-F238E27FC236}">
                  <a16:creationId xmlns:a16="http://schemas.microsoft.com/office/drawing/2014/main" id="{A82FDEDF-3E90-4F7F-A17F-DE435AEB5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" y="1253"/>
              <a:ext cx="907" cy="544"/>
            </a:xfrm>
            <a:custGeom>
              <a:avLst/>
              <a:gdLst>
                <a:gd name="T0" fmla="*/ 0 w 907"/>
                <a:gd name="T1" fmla="*/ 544 h 544"/>
                <a:gd name="T2" fmla="*/ 499 w 907"/>
                <a:gd name="T3" fmla="*/ 0 h 544"/>
                <a:gd name="T4" fmla="*/ 907 w 907"/>
                <a:gd name="T5" fmla="*/ 544 h 5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7" h="544">
                  <a:moveTo>
                    <a:pt x="0" y="544"/>
                  </a:moveTo>
                  <a:cubicBezTo>
                    <a:pt x="174" y="272"/>
                    <a:pt x="348" y="0"/>
                    <a:pt x="499" y="0"/>
                  </a:cubicBezTo>
                  <a:cubicBezTo>
                    <a:pt x="650" y="0"/>
                    <a:pt x="839" y="453"/>
                    <a:pt x="907" y="544"/>
                  </a:cubicBezTo>
                </a:path>
              </a:pathLst>
            </a:cu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02" name="Group 14">
            <a:extLst>
              <a:ext uri="{FF2B5EF4-FFF2-40B4-BE49-F238E27FC236}">
                <a16:creationId xmlns:a16="http://schemas.microsoft.com/office/drawing/2014/main" id="{5FEBCBA1-D1FF-401C-B59A-FCFA3D27C78B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1406525"/>
            <a:ext cx="1439863" cy="654050"/>
            <a:chOff x="884" y="886"/>
            <a:chExt cx="907" cy="412"/>
          </a:xfrm>
        </p:grpSpPr>
        <p:sp>
          <p:nvSpPr>
            <p:cNvPr id="6171" name="AutoShape 12">
              <a:extLst>
                <a:ext uri="{FF2B5EF4-FFF2-40B4-BE49-F238E27FC236}">
                  <a16:creationId xmlns:a16="http://schemas.microsoft.com/office/drawing/2014/main" id="{56B10E6A-7828-4AEC-A903-1C56AD8922C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8" y="867"/>
              <a:ext cx="227" cy="635"/>
            </a:xfrm>
            <a:prstGeom prst="leftBrace">
              <a:avLst>
                <a:gd name="adj1" fmla="val 23311"/>
                <a:gd name="adj2" fmla="val 50000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6172" name="Text Box 13">
              <a:extLst>
                <a:ext uri="{FF2B5EF4-FFF2-40B4-BE49-F238E27FC236}">
                  <a16:creationId xmlns:a16="http://schemas.microsoft.com/office/drawing/2014/main" id="{851F7710-58A8-49D6-967F-F807F97A7B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" y="886"/>
              <a:ext cx="8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800">
                  <a:solidFill>
                    <a:srgbClr val="FF0000"/>
                  </a:solidFill>
                </a:rPr>
                <a:t>Crest</a:t>
              </a:r>
              <a:endParaRPr lang="en-US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12305" name="Group 17">
            <a:extLst>
              <a:ext uri="{FF2B5EF4-FFF2-40B4-BE49-F238E27FC236}">
                <a16:creationId xmlns:a16="http://schemas.microsoft.com/office/drawing/2014/main" id="{A63A7C12-6571-4900-BF71-7E77BE91CF82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3716338"/>
            <a:ext cx="936625" cy="727075"/>
            <a:chOff x="1791" y="2341"/>
            <a:chExt cx="590" cy="458"/>
          </a:xfrm>
        </p:grpSpPr>
        <p:sp>
          <p:nvSpPr>
            <p:cNvPr id="6169" name="AutoShape 15">
              <a:extLst>
                <a:ext uri="{FF2B5EF4-FFF2-40B4-BE49-F238E27FC236}">
                  <a16:creationId xmlns:a16="http://schemas.microsoft.com/office/drawing/2014/main" id="{23D8F68A-95E6-4D91-8A42-F3FB068C2E41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950" y="2228"/>
              <a:ext cx="272" cy="498"/>
            </a:xfrm>
            <a:prstGeom prst="leftBrace">
              <a:avLst>
                <a:gd name="adj1" fmla="val 15257"/>
                <a:gd name="adj2" fmla="val 50000"/>
              </a:avLst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6170" name="Text Box 16">
              <a:extLst>
                <a:ext uri="{FF2B5EF4-FFF2-40B4-BE49-F238E27FC236}">
                  <a16:creationId xmlns:a16="http://schemas.microsoft.com/office/drawing/2014/main" id="{E88A03CB-0146-4AE8-BED0-3FEB7662FD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2568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800">
                  <a:solidFill>
                    <a:schemeClr val="hlink"/>
                  </a:solidFill>
                </a:rPr>
                <a:t>Trough</a:t>
              </a:r>
              <a:endParaRPr lang="en-US" altLang="en-US" sz="1800">
                <a:solidFill>
                  <a:schemeClr val="hlink"/>
                </a:solidFill>
              </a:endParaRPr>
            </a:p>
          </p:txBody>
        </p:sp>
      </p:grpSp>
      <p:grpSp>
        <p:nvGrpSpPr>
          <p:cNvPr id="12313" name="Group 25">
            <a:extLst>
              <a:ext uri="{FF2B5EF4-FFF2-40B4-BE49-F238E27FC236}">
                <a16:creationId xmlns:a16="http://schemas.microsoft.com/office/drawing/2014/main" id="{231CFC06-854A-4B9D-BDAE-687B19586267}"/>
              </a:ext>
            </a:extLst>
          </p:cNvPr>
          <p:cNvGrpSpPr>
            <a:grpSpLocks/>
          </p:cNvGrpSpPr>
          <p:nvPr/>
        </p:nvGrpSpPr>
        <p:grpSpPr bwMode="auto">
          <a:xfrm>
            <a:off x="4859338" y="2060575"/>
            <a:ext cx="1368425" cy="1584325"/>
            <a:chOff x="3061" y="1298"/>
            <a:chExt cx="862" cy="998"/>
          </a:xfrm>
        </p:grpSpPr>
        <p:sp>
          <p:nvSpPr>
            <p:cNvPr id="6166" name="Line 18">
              <a:extLst>
                <a:ext uri="{FF2B5EF4-FFF2-40B4-BE49-F238E27FC236}">
                  <a16:creationId xmlns:a16="http://schemas.microsoft.com/office/drawing/2014/main" id="{A6CD7104-44A2-4C0B-AB38-5B61C05C40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61" y="1298"/>
              <a:ext cx="0" cy="499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19">
              <a:extLst>
                <a:ext uri="{FF2B5EF4-FFF2-40B4-BE49-F238E27FC236}">
                  <a16:creationId xmlns:a16="http://schemas.microsoft.com/office/drawing/2014/main" id="{D4AEC194-4683-4043-BC24-97B69FF13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1797"/>
              <a:ext cx="0" cy="499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Text Box 20">
              <a:extLst>
                <a:ext uri="{FF2B5EF4-FFF2-40B4-BE49-F238E27FC236}">
                  <a16:creationId xmlns:a16="http://schemas.microsoft.com/office/drawing/2014/main" id="{29FBC321-B369-412E-8998-CF2B1548A2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2" y="1842"/>
              <a:ext cx="8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800" b="1">
                  <a:solidFill>
                    <a:srgbClr val="FFFF00"/>
                  </a:solidFill>
                </a:rPr>
                <a:t>Amplitude</a:t>
              </a:r>
              <a:endParaRPr lang="en-US" altLang="en-US" sz="1800" b="1">
                <a:solidFill>
                  <a:srgbClr val="FFFF00"/>
                </a:solidFill>
              </a:endParaRPr>
            </a:p>
          </p:txBody>
        </p:sp>
      </p:grpSp>
      <p:grpSp>
        <p:nvGrpSpPr>
          <p:cNvPr id="12312" name="Group 24">
            <a:extLst>
              <a:ext uri="{FF2B5EF4-FFF2-40B4-BE49-F238E27FC236}">
                <a16:creationId xmlns:a16="http://schemas.microsoft.com/office/drawing/2014/main" id="{70D5920E-767A-42E5-8272-575FEAEB2759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2060575"/>
            <a:ext cx="3022600" cy="431800"/>
            <a:chOff x="1565" y="1298"/>
            <a:chExt cx="1179" cy="272"/>
          </a:xfrm>
        </p:grpSpPr>
        <p:sp>
          <p:nvSpPr>
            <p:cNvPr id="6164" name="Line 22">
              <a:extLst>
                <a:ext uri="{FF2B5EF4-FFF2-40B4-BE49-F238E27FC236}">
                  <a16:creationId xmlns:a16="http://schemas.microsoft.com/office/drawing/2014/main" id="{4DAD0B21-39BD-4FC4-A773-680EB1616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1570"/>
              <a:ext cx="1088" cy="0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Text Box 23">
              <a:extLst>
                <a:ext uri="{FF2B5EF4-FFF2-40B4-BE49-F238E27FC236}">
                  <a16:creationId xmlns:a16="http://schemas.microsoft.com/office/drawing/2014/main" id="{EAF961D6-6FD4-4DE7-A1B5-D16ED2E576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5" y="1298"/>
              <a:ext cx="10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800">
                  <a:solidFill>
                    <a:srgbClr val="00FFFF"/>
                  </a:solidFill>
                </a:rPr>
                <a:t>Wave Length</a:t>
              </a:r>
              <a:endParaRPr lang="en-US" altLang="en-US" sz="1800">
                <a:solidFill>
                  <a:srgbClr val="00FFFF"/>
                </a:solidFill>
              </a:endParaRPr>
            </a:p>
          </p:txBody>
        </p:sp>
      </p:grpSp>
      <p:sp>
        <p:nvSpPr>
          <p:cNvPr id="12315" name="Text Box 27">
            <a:extLst>
              <a:ext uri="{FF2B5EF4-FFF2-40B4-BE49-F238E27FC236}">
                <a16:creationId xmlns:a16="http://schemas.microsoft.com/office/drawing/2014/main" id="{977F45B6-9137-4BA2-B7D9-B22BA079A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484313"/>
            <a:ext cx="4103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800"/>
              <a:t>Long Wave Length = Low Frequency</a:t>
            </a:r>
            <a:endParaRPr lang="en-US" altLang="en-US" sz="1800"/>
          </a:p>
        </p:txBody>
      </p:sp>
      <p:sp>
        <p:nvSpPr>
          <p:cNvPr id="12316" name="Line 28">
            <a:extLst>
              <a:ext uri="{FF2B5EF4-FFF2-40B4-BE49-F238E27FC236}">
                <a16:creationId xmlns:a16="http://schemas.microsoft.com/office/drawing/2014/main" id="{7AC240FC-BFE0-42F9-AD54-21BE6091C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5445125"/>
            <a:ext cx="360045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17" name="Group 29">
            <a:extLst>
              <a:ext uri="{FF2B5EF4-FFF2-40B4-BE49-F238E27FC236}">
                <a16:creationId xmlns:a16="http://schemas.microsoft.com/office/drawing/2014/main" id="{B46773B6-2B87-45B6-B291-EA3550A1381E}"/>
              </a:ext>
            </a:extLst>
          </p:cNvPr>
          <p:cNvGrpSpPr>
            <a:grpSpLocks/>
          </p:cNvGrpSpPr>
          <p:nvPr/>
        </p:nvGrpSpPr>
        <p:grpSpPr bwMode="auto">
          <a:xfrm>
            <a:off x="4067175" y="4581525"/>
            <a:ext cx="2376488" cy="1727200"/>
            <a:chOff x="748" y="1253"/>
            <a:chExt cx="3629" cy="1088"/>
          </a:xfrm>
        </p:grpSpPr>
        <p:sp>
          <p:nvSpPr>
            <p:cNvPr id="6160" name="Freeform 30">
              <a:extLst>
                <a:ext uri="{FF2B5EF4-FFF2-40B4-BE49-F238E27FC236}">
                  <a16:creationId xmlns:a16="http://schemas.microsoft.com/office/drawing/2014/main" id="{69D7B03A-1D7D-4761-B058-4C2B4EA51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" y="1253"/>
              <a:ext cx="907" cy="544"/>
            </a:xfrm>
            <a:custGeom>
              <a:avLst/>
              <a:gdLst>
                <a:gd name="T0" fmla="*/ 0 w 907"/>
                <a:gd name="T1" fmla="*/ 544 h 544"/>
                <a:gd name="T2" fmla="*/ 499 w 907"/>
                <a:gd name="T3" fmla="*/ 0 h 544"/>
                <a:gd name="T4" fmla="*/ 907 w 907"/>
                <a:gd name="T5" fmla="*/ 544 h 5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7" h="544">
                  <a:moveTo>
                    <a:pt x="0" y="544"/>
                  </a:moveTo>
                  <a:cubicBezTo>
                    <a:pt x="174" y="272"/>
                    <a:pt x="348" y="0"/>
                    <a:pt x="499" y="0"/>
                  </a:cubicBezTo>
                  <a:cubicBezTo>
                    <a:pt x="650" y="0"/>
                    <a:pt x="839" y="453"/>
                    <a:pt x="907" y="544"/>
                  </a:cubicBezTo>
                </a:path>
              </a:pathLst>
            </a:cu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Freeform 31">
              <a:extLst>
                <a:ext uri="{FF2B5EF4-FFF2-40B4-BE49-F238E27FC236}">
                  <a16:creationId xmlns:a16="http://schemas.microsoft.com/office/drawing/2014/main" id="{DACB350D-6D9C-418B-AD57-6DC0E1582D7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655" y="1797"/>
              <a:ext cx="907" cy="544"/>
            </a:xfrm>
            <a:custGeom>
              <a:avLst/>
              <a:gdLst>
                <a:gd name="T0" fmla="*/ 0 w 907"/>
                <a:gd name="T1" fmla="*/ 544 h 544"/>
                <a:gd name="T2" fmla="*/ 499 w 907"/>
                <a:gd name="T3" fmla="*/ 0 h 544"/>
                <a:gd name="T4" fmla="*/ 907 w 907"/>
                <a:gd name="T5" fmla="*/ 544 h 5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7" h="544">
                  <a:moveTo>
                    <a:pt x="0" y="544"/>
                  </a:moveTo>
                  <a:cubicBezTo>
                    <a:pt x="174" y="272"/>
                    <a:pt x="348" y="0"/>
                    <a:pt x="499" y="0"/>
                  </a:cubicBezTo>
                  <a:cubicBezTo>
                    <a:pt x="650" y="0"/>
                    <a:pt x="839" y="453"/>
                    <a:pt x="907" y="544"/>
                  </a:cubicBezTo>
                </a:path>
              </a:pathLst>
            </a:cu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Freeform 32">
              <a:extLst>
                <a:ext uri="{FF2B5EF4-FFF2-40B4-BE49-F238E27FC236}">
                  <a16:creationId xmlns:a16="http://schemas.microsoft.com/office/drawing/2014/main" id="{EDD5D435-798C-4612-9BDE-04089D6D1C6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470" y="1797"/>
              <a:ext cx="907" cy="544"/>
            </a:xfrm>
            <a:custGeom>
              <a:avLst/>
              <a:gdLst>
                <a:gd name="T0" fmla="*/ 0 w 907"/>
                <a:gd name="T1" fmla="*/ 544 h 544"/>
                <a:gd name="T2" fmla="*/ 499 w 907"/>
                <a:gd name="T3" fmla="*/ 0 h 544"/>
                <a:gd name="T4" fmla="*/ 907 w 907"/>
                <a:gd name="T5" fmla="*/ 544 h 5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7" h="544">
                  <a:moveTo>
                    <a:pt x="0" y="544"/>
                  </a:moveTo>
                  <a:cubicBezTo>
                    <a:pt x="174" y="272"/>
                    <a:pt x="348" y="0"/>
                    <a:pt x="499" y="0"/>
                  </a:cubicBezTo>
                  <a:cubicBezTo>
                    <a:pt x="650" y="0"/>
                    <a:pt x="839" y="453"/>
                    <a:pt x="907" y="544"/>
                  </a:cubicBezTo>
                </a:path>
              </a:pathLst>
            </a:cu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33">
              <a:extLst>
                <a:ext uri="{FF2B5EF4-FFF2-40B4-BE49-F238E27FC236}">
                  <a16:creationId xmlns:a16="http://schemas.microsoft.com/office/drawing/2014/main" id="{0348DEF5-3E36-4C43-A95E-6608EBA02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" y="1253"/>
              <a:ext cx="907" cy="544"/>
            </a:xfrm>
            <a:custGeom>
              <a:avLst/>
              <a:gdLst>
                <a:gd name="T0" fmla="*/ 0 w 907"/>
                <a:gd name="T1" fmla="*/ 544 h 544"/>
                <a:gd name="T2" fmla="*/ 499 w 907"/>
                <a:gd name="T3" fmla="*/ 0 h 544"/>
                <a:gd name="T4" fmla="*/ 907 w 907"/>
                <a:gd name="T5" fmla="*/ 544 h 5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7" h="544">
                  <a:moveTo>
                    <a:pt x="0" y="544"/>
                  </a:moveTo>
                  <a:cubicBezTo>
                    <a:pt x="174" y="272"/>
                    <a:pt x="348" y="0"/>
                    <a:pt x="499" y="0"/>
                  </a:cubicBezTo>
                  <a:cubicBezTo>
                    <a:pt x="650" y="0"/>
                    <a:pt x="839" y="453"/>
                    <a:pt x="907" y="544"/>
                  </a:cubicBezTo>
                </a:path>
              </a:pathLst>
            </a:cu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22" name="Group 34">
            <a:extLst>
              <a:ext uri="{FF2B5EF4-FFF2-40B4-BE49-F238E27FC236}">
                <a16:creationId xmlns:a16="http://schemas.microsoft.com/office/drawing/2014/main" id="{E3B11211-2FD5-4335-A3F1-F9B59666468C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365625"/>
            <a:ext cx="1223963" cy="431800"/>
            <a:chOff x="1565" y="1298"/>
            <a:chExt cx="1179" cy="272"/>
          </a:xfrm>
        </p:grpSpPr>
        <p:sp>
          <p:nvSpPr>
            <p:cNvPr id="6158" name="Line 35">
              <a:extLst>
                <a:ext uri="{FF2B5EF4-FFF2-40B4-BE49-F238E27FC236}">
                  <a16:creationId xmlns:a16="http://schemas.microsoft.com/office/drawing/2014/main" id="{21F8CF80-3304-41EC-A368-3573BC4356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1570"/>
              <a:ext cx="1088" cy="0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Text Box 36">
              <a:extLst>
                <a:ext uri="{FF2B5EF4-FFF2-40B4-BE49-F238E27FC236}">
                  <a16:creationId xmlns:a16="http://schemas.microsoft.com/office/drawing/2014/main" id="{41CEA1F7-D5D3-4E84-A6F1-372FFD9A1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5" y="1298"/>
              <a:ext cx="10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CA" altLang="en-US" sz="1800">
                  <a:solidFill>
                    <a:srgbClr val="00FFFF"/>
                  </a:solidFill>
                </a:rPr>
                <a:t> W L</a:t>
              </a:r>
              <a:endParaRPr lang="en-US" altLang="en-US" sz="1800">
                <a:solidFill>
                  <a:srgbClr val="00FFFF"/>
                </a:solidFill>
              </a:endParaRPr>
            </a:p>
          </p:txBody>
        </p:sp>
      </p:grpSp>
      <p:sp>
        <p:nvSpPr>
          <p:cNvPr id="12325" name="Text Box 37">
            <a:extLst>
              <a:ext uri="{FF2B5EF4-FFF2-40B4-BE49-F238E27FC236}">
                <a16:creationId xmlns:a16="http://schemas.microsoft.com/office/drawing/2014/main" id="{990E838B-F97D-40CB-A6FF-74BD1E109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97425"/>
            <a:ext cx="3132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CA" altLang="en-US" sz="1800"/>
              <a:t>Short Wave Length (WL) = High Frequency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5" grpId="0"/>
      <p:bldP spid="123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FC0460B-0AF1-4935-9A35-BFB3BA8B4A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altLang="en-US" sz="4000"/>
              <a:t>Classification on Electromagnetic Spectrum</a:t>
            </a:r>
            <a:endParaRPr lang="en-US" altLang="en-US" sz="4000"/>
          </a:p>
        </p:txBody>
      </p:sp>
      <p:graphicFrame>
        <p:nvGraphicFramePr>
          <p:cNvPr id="14407" name="Group 71">
            <a:extLst>
              <a:ext uri="{FF2B5EF4-FFF2-40B4-BE49-F238E27FC236}">
                <a16:creationId xmlns:a16="http://schemas.microsoft.com/office/drawing/2014/main" id="{2731A484-EE5D-4573-B150-D5AA5B34BF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388" y="1600200"/>
          <a:ext cx="8713787" cy="4999039"/>
        </p:xfrm>
        <a:graphic>
          <a:graphicData uri="http://schemas.openxmlformats.org/drawingml/2006/table">
            <a:tbl>
              <a:tblPr/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6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3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61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44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Types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Radio Waves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Infrared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Visible Light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UV Rays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X-Rays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Gamma Rays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Frequency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Energy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52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Tech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Applications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29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Interesting Facts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14" name="Group 30">
            <a:extLst>
              <a:ext uri="{FF2B5EF4-FFF2-40B4-BE49-F238E27FC236}">
                <a16:creationId xmlns:a16="http://schemas.microsoft.com/office/drawing/2014/main" id="{8BEADBF0-BC53-4C23-AF76-ADCC6B8DFAE5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457200" y="277813"/>
          <a:ext cx="8229600" cy="5959476"/>
        </p:xfrm>
        <a:graphic>
          <a:graphicData uri="http://schemas.openxmlformats.org/drawingml/2006/table">
            <a:tbl>
              <a:tblPr/>
              <a:tblGrid>
                <a:gridCol w="253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Types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Radio Waves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Frequency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Lowest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Energy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Lowest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Tech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Applications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-Radio                        -Cell phones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-TV                             -MRI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-Microwaves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Interesting Facts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Antennas are used, which connect the signals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415" name="Rectangle 31">
            <a:extLst>
              <a:ext uri="{FF2B5EF4-FFF2-40B4-BE49-F238E27FC236}">
                <a16:creationId xmlns:a16="http://schemas.microsoft.com/office/drawing/2014/main" id="{D8D2C115-D80A-4067-86B3-7A3BF3FBE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205038"/>
            <a:ext cx="5400675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/>
          </a:p>
        </p:txBody>
      </p:sp>
      <p:sp>
        <p:nvSpPr>
          <p:cNvPr id="16416" name="Rectangle 32">
            <a:extLst>
              <a:ext uri="{FF2B5EF4-FFF2-40B4-BE49-F238E27FC236}">
                <a16:creationId xmlns:a16="http://schemas.microsoft.com/office/drawing/2014/main" id="{B98672A0-5B7D-4236-837C-DCCC831EB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789363"/>
            <a:ext cx="5400675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5" grpId="0" animBg="1"/>
      <p:bldP spid="164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Group 2">
            <a:extLst>
              <a:ext uri="{FF2B5EF4-FFF2-40B4-BE49-F238E27FC236}">
                <a16:creationId xmlns:a16="http://schemas.microsoft.com/office/drawing/2014/main" id="{84569C02-9664-44D2-9DC2-4D8EF36B7B2A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457200" y="277813"/>
          <a:ext cx="8229600" cy="5959476"/>
        </p:xfrm>
        <a:graphic>
          <a:graphicData uri="http://schemas.openxmlformats.org/drawingml/2006/table">
            <a:tbl>
              <a:tblPr/>
              <a:tblGrid>
                <a:gridCol w="253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Types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Infrared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Frequency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Higher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Energy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Higher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Tech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Applications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-Night Vision Goggles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-Wireless Keyboard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-Satellites 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Interesting Facts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-Heat is emitted (given off)- “feels warm”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-Some animals use infrared to locate their prey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454" name="Rectangle 22">
            <a:extLst>
              <a:ext uri="{FF2B5EF4-FFF2-40B4-BE49-F238E27FC236}">
                <a16:creationId xmlns:a16="http://schemas.microsoft.com/office/drawing/2014/main" id="{93FD1D11-437A-48B0-BE9D-7AE0C3B68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205038"/>
            <a:ext cx="5400675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/>
          </a:p>
        </p:txBody>
      </p:sp>
      <p:sp>
        <p:nvSpPr>
          <p:cNvPr id="18455" name="Rectangle 23">
            <a:extLst>
              <a:ext uri="{FF2B5EF4-FFF2-40B4-BE49-F238E27FC236}">
                <a16:creationId xmlns:a16="http://schemas.microsoft.com/office/drawing/2014/main" id="{CA9D4DDF-26B4-4E7E-BAF4-D28B9EF82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789363"/>
            <a:ext cx="5473700" cy="1655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4" grpId="0" animBg="1"/>
      <p:bldP spid="184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82" name="Group 26">
            <a:extLst>
              <a:ext uri="{FF2B5EF4-FFF2-40B4-BE49-F238E27FC236}">
                <a16:creationId xmlns:a16="http://schemas.microsoft.com/office/drawing/2014/main" id="{77EEE9E9-1336-437A-AAF5-CB1E08E748C7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457200" y="277813"/>
          <a:ext cx="8229600" cy="6310312"/>
        </p:xfrm>
        <a:graphic>
          <a:graphicData uri="http://schemas.openxmlformats.org/drawingml/2006/table">
            <a:tbl>
              <a:tblPr/>
              <a:tblGrid>
                <a:gridCol w="253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Types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Visible Light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Frequency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Energy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28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Tech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Applications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-Laser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-microscopes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-computer screens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Interesting Facts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-Only wave length we can see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-Red = longest wave length of visible light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-Violet = shortest wave length of visible light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 When visible light hits water vapour = rainbow 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478" name="Rectangle 22">
            <a:extLst>
              <a:ext uri="{FF2B5EF4-FFF2-40B4-BE49-F238E27FC236}">
                <a16:creationId xmlns:a16="http://schemas.microsoft.com/office/drawing/2014/main" id="{4CAE3BEC-8D0A-4D67-A8D5-D6F8A7198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205038"/>
            <a:ext cx="5400675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/>
          </a:p>
        </p:txBody>
      </p:sp>
      <p:sp>
        <p:nvSpPr>
          <p:cNvPr id="19479" name="Rectangle 23">
            <a:extLst>
              <a:ext uri="{FF2B5EF4-FFF2-40B4-BE49-F238E27FC236}">
                <a16:creationId xmlns:a16="http://schemas.microsoft.com/office/drawing/2014/main" id="{D4DEF4DF-95D7-455D-B356-0F571EAF1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789363"/>
            <a:ext cx="5473700" cy="2735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/>
          </a:p>
        </p:txBody>
      </p:sp>
      <p:sp>
        <p:nvSpPr>
          <p:cNvPr id="10264" name="Line 24">
            <a:extLst>
              <a:ext uri="{FF2B5EF4-FFF2-40B4-BE49-F238E27FC236}">
                <a16:creationId xmlns:a16="http://schemas.microsoft.com/office/drawing/2014/main" id="{50520285-92D7-4EEA-97B7-C90CB93AD2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2363" y="1125538"/>
            <a:ext cx="158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5" name="Line 25">
            <a:extLst>
              <a:ext uri="{FF2B5EF4-FFF2-40B4-BE49-F238E27FC236}">
                <a16:creationId xmlns:a16="http://schemas.microsoft.com/office/drawing/2014/main" id="{67FDF15E-48C0-4FDF-8F00-03369406C4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2363" y="1844675"/>
            <a:ext cx="158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8" grpId="0" animBg="1"/>
      <p:bldP spid="194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6" name="Group 26">
            <a:extLst>
              <a:ext uri="{FF2B5EF4-FFF2-40B4-BE49-F238E27FC236}">
                <a16:creationId xmlns:a16="http://schemas.microsoft.com/office/drawing/2014/main" id="{F5ABC275-AC17-425F-881F-5BE5468E56C1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457200" y="277813"/>
          <a:ext cx="8229600" cy="5959476"/>
        </p:xfrm>
        <a:graphic>
          <a:graphicData uri="http://schemas.openxmlformats.org/drawingml/2006/table">
            <a:tbl>
              <a:tblPr/>
              <a:tblGrid>
                <a:gridCol w="253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Types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UV Light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Frequency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Energy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CA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Tech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Applications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-Sterilize Equipment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-Treatment for Jaundice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Interesting Facts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-Necessary for Vitamin 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-Causes Cancer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CA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-Animals can sense them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502" name="Rectangle 22">
            <a:extLst>
              <a:ext uri="{FF2B5EF4-FFF2-40B4-BE49-F238E27FC236}">
                <a16:creationId xmlns:a16="http://schemas.microsoft.com/office/drawing/2014/main" id="{4198AFFC-CF03-44B6-91C2-2FD1BB62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205038"/>
            <a:ext cx="5400675" cy="136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/>
          </a:p>
        </p:txBody>
      </p:sp>
      <p:sp>
        <p:nvSpPr>
          <p:cNvPr id="20503" name="Rectangle 23">
            <a:extLst>
              <a:ext uri="{FF2B5EF4-FFF2-40B4-BE49-F238E27FC236}">
                <a16:creationId xmlns:a16="http://schemas.microsoft.com/office/drawing/2014/main" id="{C2388EDF-809F-4997-9FDA-AC777CF39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789363"/>
            <a:ext cx="5473700" cy="2087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CA" altLang="en-US" sz="1800"/>
          </a:p>
        </p:txBody>
      </p:sp>
      <p:sp>
        <p:nvSpPr>
          <p:cNvPr id="11288" name="Line 24">
            <a:extLst>
              <a:ext uri="{FF2B5EF4-FFF2-40B4-BE49-F238E27FC236}">
                <a16:creationId xmlns:a16="http://schemas.microsoft.com/office/drawing/2014/main" id="{41FFE771-88B8-489B-8F5B-F8CD62BD1B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2363" y="1125538"/>
            <a:ext cx="158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Line 25">
            <a:extLst>
              <a:ext uri="{FF2B5EF4-FFF2-40B4-BE49-F238E27FC236}">
                <a16:creationId xmlns:a16="http://schemas.microsoft.com/office/drawing/2014/main" id="{DACF3D5A-6C28-45BE-A258-266244755B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2363" y="1844675"/>
            <a:ext cx="158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2" grpId="0" animBg="1"/>
      <p:bldP spid="20503" grpId="0" animBg="1"/>
    </p:bld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35</Slides>
  <Notes>0</Notes>
  <HiddenSlides>3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Ripple</vt:lpstr>
      <vt:lpstr>Optics and Waves</vt:lpstr>
      <vt:lpstr>Waves</vt:lpstr>
      <vt:lpstr>Electromagnetic Spectrum</vt:lpstr>
      <vt:lpstr>Diagram Examples</vt:lpstr>
      <vt:lpstr>Classification on Electromagnetic Spectrum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(Visible) Light</vt:lpstr>
      <vt:lpstr>https://www.youtube.com/watch?v=IXxZRZxafEQ</vt:lpstr>
      <vt:lpstr>PowerPoint Presentation</vt:lpstr>
      <vt:lpstr>Reflection</vt:lpstr>
      <vt:lpstr>Reflection Diagram</vt:lpstr>
      <vt:lpstr>Reflection of Light</vt:lpstr>
      <vt:lpstr>Laws for Reflection of Light Rays</vt:lpstr>
      <vt:lpstr>Reflection and Mirrors</vt:lpstr>
      <vt:lpstr>PowerPoint Presentation</vt:lpstr>
      <vt:lpstr>Virtual Images</vt:lpstr>
      <vt:lpstr>Uses of Plane Mirrors</vt:lpstr>
      <vt:lpstr>Refraction</vt:lpstr>
      <vt:lpstr>Lenses</vt:lpstr>
      <vt:lpstr>PowerPoint Presentation</vt:lpstr>
      <vt:lpstr>Focal Point: Converging Lens</vt:lpstr>
      <vt:lpstr>Focal Point: Diverging Lens</vt:lpstr>
      <vt:lpstr>Sound Waves</vt:lpstr>
      <vt:lpstr>https://www.youtube.com/watch?v=uENITui5_jU</vt:lpstr>
      <vt:lpstr>Speed of Sound</vt:lpstr>
      <vt:lpstr>The Decibel Scale</vt:lpstr>
      <vt:lpstr>PowerPoint Presentation</vt:lpstr>
      <vt:lpstr>Reflection of Light</vt:lpstr>
      <vt:lpstr>Virtual Images</vt:lpstr>
      <vt:lpstr>Diagram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Optics and Waves</dc:title>
  <cp:revision>15</cp:revision>
  <dcterms:modified xsi:type="dcterms:W3CDTF">2019-04-23T13:46:22Z</dcterms:modified>
</cp:coreProperties>
</file>