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2" r:id="rId4"/>
    <p:sldId id="260" r:id="rId5"/>
    <p:sldId id="305" r:id="rId6"/>
    <p:sldId id="274" r:id="rId7"/>
    <p:sldId id="261" r:id="rId8"/>
    <p:sldId id="262" r:id="rId9"/>
    <p:sldId id="263" r:id="rId10"/>
    <p:sldId id="275" r:id="rId11"/>
    <p:sldId id="264" r:id="rId12"/>
    <p:sldId id="266" r:id="rId13"/>
    <p:sldId id="265" r:id="rId14"/>
    <p:sldId id="304" r:id="rId15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DC0BFAA0-BFD6-4C30-BA30-25DC9C9BAB0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3EFBEAD-8719-429B-B3A1-E877A8C1481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8D97CA2F-8DEA-4775-827E-5797D06DAB2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6F26B939-5532-44DF-9A1F-512629C0BAF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2A1AE4B6-C17B-4715-8CA0-77A2F4FFEA0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B73DB4ED-3D24-4022-8E73-4134E43287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3F514A7-1961-4A9E-9227-731ADFD69D67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4EBACEE7-894B-4C50-ACD5-A39B8E0FBCD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BAA65BF-78C8-4631-93B9-0D5EDFE636C3}" type="slidenum">
              <a:rPr lang="en-CA" altLang="en-US"/>
              <a:pPr eaLnBrk="1" hangingPunct="1">
                <a:spcBef>
                  <a:spcPct val="0"/>
                </a:spcBef>
              </a:pPr>
              <a:t>1</a:t>
            </a:fld>
            <a:endParaRPr lang="en-CA" altLang="en-US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548C2559-BE71-418A-8BEB-02EFE49EA8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CDA11FCC-5A67-4096-AFA3-D29B0FF51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E0824879-C550-4520-83A4-7FAA632C15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D88DE87-E972-4816-B0FA-976553DD25F5}" type="slidenum">
              <a:rPr lang="en-CA" altLang="en-US"/>
              <a:pPr eaLnBrk="1" hangingPunct="1">
                <a:spcBef>
                  <a:spcPct val="0"/>
                </a:spcBef>
              </a:pPr>
              <a:t>11</a:t>
            </a:fld>
            <a:endParaRPr lang="en-CA" altLang="en-US"/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0D9CAA1C-7450-43BF-B5AE-D903FA2501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0BA96C5D-A312-4EE4-B8A3-11FC17A57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A5D62840-926C-42D5-B611-76835557C7E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C20513-0518-4567-8C20-AC54DC67BE35}" type="slidenum">
              <a:rPr lang="en-CA" altLang="en-US"/>
              <a:pPr eaLnBrk="1" hangingPunct="1">
                <a:spcBef>
                  <a:spcPct val="0"/>
                </a:spcBef>
              </a:pPr>
              <a:t>12</a:t>
            </a:fld>
            <a:endParaRPr lang="en-CA" altLang="en-US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60B019B0-07AC-4465-B9C9-029AD9319C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3708E6C1-9B99-4E8E-A51E-5EB04C2A0A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5818206C-01AD-46A3-A2E1-EF58BF2C47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09C98B5-70FA-4010-A9C4-D1C4276ED10E}" type="slidenum">
              <a:rPr lang="en-CA" altLang="en-US"/>
              <a:pPr eaLnBrk="1" hangingPunct="1">
                <a:spcBef>
                  <a:spcPct val="0"/>
                </a:spcBef>
              </a:pPr>
              <a:t>13</a:t>
            </a:fld>
            <a:endParaRPr lang="en-CA" altLang="en-US"/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A20D040F-CFC3-48A1-A5E9-5314FBB871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7A1A57DB-9B32-41DA-90F3-C64054AC89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829F75AF-23E6-45B3-ABD5-16AF3DC9B2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ABCD00-615F-43C0-A804-0843BE3A6D5C}" type="slidenum">
              <a:rPr lang="en-CA" altLang="en-US"/>
              <a:pPr eaLnBrk="1" hangingPunct="1">
                <a:spcBef>
                  <a:spcPct val="0"/>
                </a:spcBef>
              </a:pPr>
              <a:t>2</a:t>
            </a:fld>
            <a:endParaRPr lang="en-CA" altLang="en-US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1404A8EE-218F-44AF-A033-7FEE253F86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61EE747-7AAA-4EA2-9E94-4264129A44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70km is beneath the oceans while 150km is beneath the continents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1E446B7D-B2F9-4C87-B68D-D6438AB403D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B391934-5A50-40A0-803E-60807E30FADD}" type="slidenum">
              <a:rPr lang="en-CA" altLang="en-US"/>
              <a:pPr eaLnBrk="1" hangingPunct="1">
                <a:spcBef>
                  <a:spcPct val="0"/>
                </a:spcBef>
              </a:pPr>
              <a:t>3</a:t>
            </a:fld>
            <a:endParaRPr lang="en-CA" altLang="en-US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637B529F-6598-44E1-9320-DFD465832F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72238CED-1D5A-4267-B6E7-1E4186E1D0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Each grain in a rock is a mineral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5814DEB1-3626-40CD-B9DF-3F69AE32C1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9F10F7-6F29-416E-8BCA-C9D494145791}" type="slidenum">
              <a:rPr lang="en-CA" altLang="en-US"/>
              <a:pPr eaLnBrk="1" hangingPunct="1">
                <a:spcBef>
                  <a:spcPct val="0"/>
                </a:spcBef>
              </a:pPr>
              <a:t>4</a:t>
            </a:fld>
            <a:endParaRPr lang="en-CA" altLang="en-US"/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C8019649-AF0D-49F5-B2AC-67EDFAC426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D51FB196-A741-465F-A697-FE63C659EB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7C38793F-969A-4E0C-9752-0C2269F5816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89A60024-C867-4E6B-98DC-6AFA8C134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17BF6451-2F80-4BAF-B23A-2B304FF44FA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F784FA1-4D2A-4F1F-B2EA-64B474A6D285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BE9A5D11-D34A-49FE-9AFD-487940BA01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CC499C-8EA5-40A2-B365-23208B876B1A}" type="slidenum">
              <a:rPr lang="en-CA" altLang="en-US"/>
              <a:pPr eaLnBrk="1" hangingPunct="1">
                <a:spcBef>
                  <a:spcPct val="0"/>
                </a:spcBef>
              </a:pPr>
              <a:t>7</a:t>
            </a:fld>
            <a:endParaRPr lang="en-CA" altLang="en-US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EF0580B1-CE4C-4EAC-B94A-2A2E007F08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20CB8537-DD40-4A7D-9FD4-F39F347162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4039A89B-067E-4ED8-AED6-2C19DF2FFA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C663BDC-5EE5-4121-A49B-D33FF147BA4F}" type="slidenum">
              <a:rPr lang="en-CA" altLang="en-US"/>
              <a:pPr eaLnBrk="1" hangingPunct="1">
                <a:spcBef>
                  <a:spcPct val="0"/>
                </a:spcBef>
              </a:pPr>
              <a:t>8</a:t>
            </a:fld>
            <a:endParaRPr lang="en-CA" altLang="en-US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5CFCA71F-5D9D-43E4-BF78-957FAE17AA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610A0FDC-C878-4766-BA69-31CB9CC52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9ED9275-63E1-4228-A7CB-2F6C75BE55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063E68B-3466-4291-AA25-E25ED3B64437}" type="slidenum">
              <a:rPr lang="en-CA" altLang="en-US"/>
              <a:pPr eaLnBrk="1" hangingPunct="1">
                <a:spcBef>
                  <a:spcPct val="0"/>
                </a:spcBef>
              </a:pPr>
              <a:t>9</a:t>
            </a:fld>
            <a:endParaRPr lang="en-CA" altLang="en-US"/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43C3D0A-3C67-4B0E-863C-C78DEDA9AC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63F726C9-FE8C-4305-8F99-BA3D2D5F8A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76DD7FA4-FCCA-458E-923A-091EB300A6E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464A8C3A-79D8-4AA3-9D95-30A35EB08D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368D4874-EC31-4AB4-856D-737AAB70B9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D4677E-4755-495B-A9D1-DE0E09067929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86CE4EB-0F65-4EB6-AAF9-31E8B5AB1B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D96E39C-0F86-4868-8F3A-30894BA82B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F7E36A5-9987-49B9-9E94-21DA2FBD4A4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B8F468-8E6C-4A07-963A-431B43884FB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19836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DFE8EC6-E0D5-48E6-99F3-4DCD0FB77B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FEEC4C-6D33-411B-860C-83DB277E66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0EB2BE-84C6-40F2-9E66-E9A69073EA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8D5585-9235-40A6-9325-B0BE39D3D425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29492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14B8255-D990-4087-9205-5A5D519DD43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1FC3D26-A706-4110-B4C6-252D842122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3828B6B-1D6B-4CB9-89CA-E91B691ADD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E30BC6-DD22-4933-A396-418D523B6D9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73653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FBCBC82-F7EF-4DC2-BFBE-7204CF18EE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1FF839-FBB2-4436-A047-2E5B16230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0908CC7-07AA-440C-86B3-BAA2E11F94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39ADC1-9C59-454A-B511-3939E32D0C4A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5271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0B4410-E7DF-4B39-82F0-12AF2F8365C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A3C77-E2BB-44C5-A283-27B5DB3142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A39A7A-FDF0-4827-A92E-4BC050AD61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A8116-6398-423A-B140-C1BB4CF3B4E4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748136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2D922DE-7159-4283-A1F8-903237C7F5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446630-48AB-48B4-985F-86F9EB3A52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209A7F9-F7B4-4AF8-BA44-95BE794105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680369-2A7C-4284-A9B2-9633FD17329B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4164663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534E248-5C66-46FF-9971-228276EC2E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CAEF092-F718-4139-BA3E-69E79FB0E9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0A4C593-EBE5-4F69-A8D8-6784206E7D5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A211FF-F249-4C89-99AA-3E1C84C5E1F9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566343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217AF96-DC04-4FE5-8C78-46BF9000EA9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7EB29E1-ED9A-41B2-B5D9-BF0C33141A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711E527-CE73-4D56-A255-702AF35D0D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E355274-E4FD-44BF-8CFB-64109DA9BBC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1326562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447FD50-B38A-4685-998B-1278FE57C1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BFAB17F-AA7E-4024-8C80-8BC719DCF9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DF2938B-F811-436A-9AC6-544E6AB7D3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D29636-500E-4C4D-9B10-318A8E2000DD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4023757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557DD3E-18FE-4590-87FB-F1BB2C0E18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D0A050-0898-4B55-9A1D-FE78B9FD5E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D611A58-44B0-4124-82BC-B07F4B92E9F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CFAD7-CEEB-4AB5-AED5-FA5586C6CAB6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3166201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38DA80-CEEF-459A-B29B-2F2C0D0A07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3B13F7-523E-44CF-B055-AB5C49F5A3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E6ACB8-DF9E-414A-95BA-C928BB8B947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ED763E-3E60-4250-BDCF-2F446623B86C}" type="slidenum">
              <a:rPr lang="en-CA" altLang="en-US"/>
              <a:pPr/>
              <a:t>‹#›</a:t>
            </a:fld>
            <a:endParaRPr lang="en-CA" altLang="en-US"/>
          </a:p>
        </p:txBody>
      </p:sp>
    </p:spTree>
    <p:extLst>
      <p:ext uri="{BB962C8B-B14F-4D97-AF65-F5344CB8AC3E}">
        <p14:creationId xmlns:p14="http://schemas.microsoft.com/office/powerpoint/2010/main" val="269282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4154D17-0615-4D40-99F0-9AC9551054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C3E0135-0BDF-4532-B4C9-C568E443B4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/>
              <a:t>Click to edit Master text styles</a:t>
            </a:r>
          </a:p>
          <a:p>
            <a:pPr lvl="1"/>
            <a:r>
              <a:rPr lang="en-CA" altLang="en-US"/>
              <a:t>Second level</a:t>
            </a:r>
          </a:p>
          <a:p>
            <a:pPr lvl="2"/>
            <a:r>
              <a:rPr lang="en-CA" altLang="en-US"/>
              <a:t>Third level</a:t>
            </a:r>
          </a:p>
          <a:p>
            <a:pPr lvl="3"/>
            <a:r>
              <a:rPr lang="en-CA" altLang="en-US"/>
              <a:t>Fourth level</a:t>
            </a:r>
          </a:p>
          <a:p>
            <a:pPr lvl="4"/>
            <a:r>
              <a:rPr lang="en-CA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DE0D242-4B93-43BB-A4AC-64AC6B7A35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BDE7355-99F6-48A6-A71D-9DAF1F5FB4A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F81312A-5C85-4BC1-8530-6A4141859CC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13088DF-BD33-4AF9-9AB5-FD7A35EF2F8C}" type="slidenum">
              <a:rPr lang="en-CA" altLang="en-US"/>
              <a:pPr/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ps.mcgill.ca/~courses/c201_winter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eps.mcgill.ca/~courses/c201_winter/" TargetMode="Externa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Naica2.JPG">
            <a:extLst>
              <a:ext uri="{FF2B5EF4-FFF2-40B4-BE49-F238E27FC236}">
                <a16:creationId xmlns:a16="http://schemas.microsoft.com/office/drawing/2014/main" id="{09FACB84-350B-47E6-BA9E-1A7DC74B5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788" y="1588"/>
            <a:ext cx="9348788" cy="700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Rectangle 2">
            <a:extLst>
              <a:ext uri="{FF2B5EF4-FFF2-40B4-BE49-F238E27FC236}">
                <a16:creationId xmlns:a16="http://schemas.microsoft.com/office/drawing/2014/main" id="{E4A1B158-FEAD-4EB3-9786-D6DD44C759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762000" y="304800"/>
            <a:ext cx="7772400" cy="1470025"/>
          </a:xfrm>
        </p:spPr>
        <p:txBody>
          <a:bodyPr/>
          <a:lstStyle/>
          <a:p>
            <a:pPr eaLnBrk="1" hangingPunct="1"/>
            <a:r>
              <a:rPr lang="en-CA" altLang="en-US"/>
              <a:t>Rocks and Minerals</a:t>
            </a:r>
          </a:p>
        </p:txBody>
      </p:sp>
      <p:pic>
        <p:nvPicPr>
          <p:cNvPr id="2052" name="Picture 4" descr="MP900401623[1]">
            <a:extLst>
              <a:ext uri="{FF2B5EF4-FFF2-40B4-BE49-F238E27FC236}">
                <a16:creationId xmlns:a16="http://schemas.microsoft.com/office/drawing/2014/main" id="{4C16F37C-BB34-47F0-85CF-1F3DC3D4A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724400"/>
            <a:ext cx="1905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xtBox 7">
            <a:extLst>
              <a:ext uri="{FF2B5EF4-FFF2-40B4-BE49-F238E27FC236}">
                <a16:creationId xmlns:a16="http://schemas.microsoft.com/office/drawing/2014/main" id="{E0F79812-4FA8-4EEE-B7A9-7AD980BA7A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638800"/>
            <a:ext cx="3200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1800"/>
              <a:t>Eureka TB: pg. 302-307</a:t>
            </a:r>
          </a:p>
        </p:txBody>
      </p:sp>
      <p:pic>
        <p:nvPicPr>
          <p:cNvPr id="2054" name="Picture 4" descr="MP900401623[1]">
            <a:extLst>
              <a:ext uri="{FF2B5EF4-FFF2-40B4-BE49-F238E27FC236}">
                <a16:creationId xmlns:a16="http://schemas.microsoft.com/office/drawing/2014/main" id="{7664879F-23B6-4565-9BA7-4631335E20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133600"/>
            <a:ext cx="1905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4" descr="MP900401623[1]">
            <a:extLst>
              <a:ext uri="{FF2B5EF4-FFF2-40B4-BE49-F238E27FC236}">
                <a16:creationId xmlns:a16="http://schemas.microsoft.com/office/drawing/2014/main" id="{269EF07C-6105-458D-B32E-AAFB2372D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19050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163E6BA2-B888-480D-89A4-750DB202F1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517525"/>
            <a:ext cx="4419600" cy="314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">
            <a:extLst>
              <a:ext uri="{FF2B5EF4-FFF2-40B4-BE49-F238E27FC236}">
                <a16:creationId xmlns:a16="http://schemas.microsoft.com/office/drawing/2014/main" id="{74909D30-3BB2-4BB1-B791-B0B044C87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2563"/>
            <a:ext cx="44196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7">
            <a:extLst>
              <a:ext uri="{FF2B5EF4-FFF2-40B4-BE49-F238E27FC236}">
                <a16:creationId xmlns:a16="http://schemas.microsoft.com/office/drawing/2014/main" id="{847BDA50-CD53-44A5-97D5-2655328AAB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075" y="3497263"/>
            <a:ext cx="4479925" cy="336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7">
            <a:extLst>
              <a:ext uri="{FF2B5EF4-FFF2-40B4-BE49-F238E27FC236}">
                <a16:creationId xmlns:a16="http://schemas.microsoft.com/office/drawing/2014/main" id="{06DB924D-252F-4BD6-AA41-6E63E764F8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841750"/>
            <a:ext cx="24241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Basalt – a fine-grained extrusive igneous rock</a:t>
            </a:r>
          </a:p>
        </p:txBody>
      </p:sp>
      <p:sp>
        <p:nvSpPr>
          <p:cNvPr id="10246" name="TextBox 8">
            <a:extLst>
              <a:ext uri="{FF2B5EF4-FFF2-40B4-BE49-F238E27FC236}">
                <a16:creationId xmlns:a16="http://schemas.microsoft.com/office/drawing/2014/main" id="{96580A12-7641-4693-946A-B618BDB911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641350"/>
            <a:ext cx="25606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</a:rPr>
              <a:t>Granite – a coarse-grained intrusive igneous rock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FAC305-A380-4DE5-B4FC-09CB6AE9922B}"/>
              </a:ext>
            </a:extLst>
          </p:cNvPr>
          <p:cNvSpPr txBox="1"/>
          <p:nvPr/>
        </p:nvSpPr>
        <p:spPr>
          <a:xfrm>
            <a:off x="228600" y="3124200"/>
            <a:ext cx="4389120" cy="35509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Intrusive</a:t>
            </a:r>
            <a:r>
              <a:rPr lang="en-US" sz="2800" dirty="0">
                <a:latin typeface="Arial" charset="0"/>
                <a:cs typeface="Arial" charset="0"/>
              </a:rPr>
              <a:t> – rocks made by the freezing of magma underground.</a:t>
            </a:r>
          </a:p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Extrusive</a:t>
            </a:r>
            <a:r>
              <a:rPr lang="en-US" sz="2800" dirty="0">
                <a:latin typeface="Arial" charset="0"/>
                <a:cs typeface="Arial" charset="0"/>
              </a:rPr>
              <a:t> – rocks that form above ground, after lava spills out and extrudes on the surface of the Earth.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85AB47-EA18-45E7-A62C-3026263FD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0"/>
            <a:ext cx="426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3600" b="1"/>
              <a:t>RECAP</a:t>
            </a:r>
          </a:p>
        </p:txBody>
      </p:sp>
      <p:sp>
        <p:nvSpPr>
          <p:cNvPr id="11275" name="TextBox 5">
            <a:extLst>
              <a:ext uri="{FF2B5EF4-FFF2-40B4-BE49-F238E27FC236}">
                <a16:creationId xmlns:a16="http://schemas.microsoft.com/office/drawing/2014/main" id="{520BCB2B-A693-421D-9936-3DA58F7A5F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704013"/>
            <a:ext cx="373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"/>
              <a:t>Slide taken from a ppt entitled week 6 2011 from </a:t>
            </a:r>
            <a:r>
              <a:rPr lang="en-CA" altLang="en-US" sz="600">
                <a:hlinkClick r:id="rId6"/>
              </a:rPr>
              <a:t>http://eps.mcgill.ca/~courses/c201_winter/</a:t>
            </a:r>
            <a:endParaRPr lang="en-CA" altLang="en-US" sz="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9034D1D-26D7-424F-A838-E76D726A16B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22337"/>
          </a:xfrm>
        </p:spPr>
        <p:txBody>
          <a:bodyPr/>
          <a:lstStyle/>
          <a:p>
            <a:pPr eaLnBrk="1" hangingPunct="1"/>
            <a:r>
              <a:rPr lang="en-CA" altLang="en-US"/>
              <a:t>Sedimentary Rock</a:t>
            </a:r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91D30A7-DF31-408B-875B-E0E4AC91B6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6562725" cy="485775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CA" altLang="en-US"/>
              <a:t>14- Composed of pieces of </a:t>
            </a:r>
            <a:r>
              <a:rPr lang="en-CA" altLang="en-US" b="1" u="sng"/>
              <a:t>rock from the crust that have broken away, are carried and polished by water, wind and landslides.</a:t>
            </a:r>
          </a:p>
          <a:p>
            <a:pPr lvl="1" eaLnBrk="1" hangingPunct="1">
              <a:buFontTx/>
              <a:buNone/>
            </a:pPr>
            <a:r>
              <a:rPr lang="en-CA" altLang="en-US"/>
              <a:t>15- These pieces or sediments are then deposited in </a:t>
            </a:r>
            <a:r>
              <a:rPr lang="en-CA" altLang="en-US" b="1" u="sng"/>
              <a:t>layers, compacted and cemented over time</a:t>
            </a:r>
          </a:p>
          <a:p>
            <a:pPr lvl="1" eaLnBrk="1" hangingPunct="1"/>
            <a:r>
              <a:rPr lang="en-CA" altLang="en-US"/>
              <a:t>Example: Limestone</a:t>
            </a:r>
            <a:endParaRPr lang="en-US" altLang="en-US"/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CD540D40-C381-493E-ADFF-4AC36C9FE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219200"/>
            <a:ext cx="212725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B267F16-3F5E-4B00-949C-62F8FF7C3F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Sedimentary Rock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105421F-D284-4289-9162-CD4A25CC8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altLang="en-US"/>
              <a:t>16- Fossils</a:t>
            </a:r>
          </a:p>
          <a:p>
            <a:pPr lvl="1" eaLnBrk="1" hangingPunct="1"/>
            <a:r>
              <a:rPr lang="en-CA" altLang="en-US"/>
              <a:t>An imprint or remnant of an animal or plant preserved in the Earth’s crust.</a:t>
            </a:r>
          </a:p>
          <a:p>
            <a:pPr lvl="1" eaLnBrk="1" hangingPunct="1"/>
            <a:r>
              <a:rPr lang="en-CA" altLang="en-US"/>
              <a:t>Fossils are </a:t>
            </a:r>
            <a:r>
              <a:rPr lang="en-CA" altLang="en-US" b="1" u="sng"/>
              <a:t>sometimes found in sedimentary rock.</a:t>
            </a:r>
          </a:p>
        </p:txBody>
      </p:sp>
      <p:pic>
        <p:nvPicPr>
          <p:cNvPr id="12292" name="Picture 4" descr="MC900155711[1]">
            <a:extLst>
              <a:ext uri="{FF2B5EF4-FFF2-40B4-BE49-F238E27FC236}">
                <a16:creationId xmlns:a16="http://schemas.microsoft.com/office/drawing/2014/main" id="{0D6E3369-E2BF-43EC-B436-47D69C1C4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24400"/>
            <a:ext cx="1820863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 descr="MP900406560[1]">
            <a:extLst>
              <a:ext uri="{FF2B5EF4-FFF2-40B4-BE49-F238E27FC236}">
                <a16:creationId xmlns:a16="http://schemas.microsoft.com/office/drawing/2014/main" id="{C5286D00-F0E4-469E-BEE7-F32E2DA411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962400"/>
            <a:ext cx="1830388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DD9643C-0E24-4965-BC98-D15DCE0609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Metamorphic Rock</a:t>
            </a:r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B69B3CA7-74C8-4A9F-A00F-12295F8AE2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915025" cy="4852988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CA" altLang="en-US"/>
              <a:t>17- Rocks (igneous, sedimentary or even existing metamorphic) </a:t>
            </a:r>
            <a:r>
              <a:rPr lang="en-CA" altLang="en-US" b="1" u="sng"/>
              <a:t>transformed by the action of pressure and heat</a:t>
            </a:r>
          </a:p>
          <a:p>
            <a:pPr lvl="1" eaLnBrk="1" hangingPunct="1">
              <a:buFontTx/>
              <a:buNone/>
            </a:pPr>
            <a:r>
              <a:rPr lang="en-CA" altLang="en-US"/>
              <a:t>18- The transformation </a:t>
            </a:r>
            <a:r>
              <a:rPr lang="en-CA" altLang="en-US" b="1" u="sng"/>
              <a:t>results in minerals aligning in sheets or bands</a:t>
            </a:r>
          </a:p>
          <a:p>
            <a:pPr lvl="1" eaLnBrk="1" hangingPunct="1"/>
            <a:r>
              <a:rPr lang="en-CA" altLang="en-US"/>
              <a:t>Example: Marble </a:t>
            </a:r>
            <a:endParaRPr lang="en-US" altLang="en-US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A3BBDFCD-E953-403A-8DC0-739B0E8F7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600200"/>
            <a:ext cx="28194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703A8-780F-4DDF-9214-E2B9C7F68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1143000"/>
          </a:xfrm>
        </p:spPr>
        <p:txBody>
          <a:bodyPr/>
          <a:lstStyle/>
          <a:p>
            <a:r>
              <a:rPr lang="en-CA" altLang="en-US"/>
              <a:t>That’s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3DDAE17-59DA-49F3-9388-D87279376107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CA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All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FC50A02-D990-49B8-9EBB-2038D6BA0E9A}"/>
              </a:ext>
            </a:extLst>
          </p:cNvPr>
          <p:cNvSpPr txBox="1">
            <a:spLocks/>
          </p:cNvSpPr>
          <p:nvPr/>
        </p:nvSpPr>
        <p:spPr bwMode="auto">
          <a:xfrm>
            <a:off x="609600" y="2514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CA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Folks!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42E236C-CA14-432C-8A57-7822E8C4C37B}"/>
              </a:ext>
            </a:extLst>
          </p:cNvPr>
          <p:cNvSpPr txBox="1">
            <a:spLocks/>
          </p:cNvSpPr>
          <p:nvPr/>
        </p:nvSpPr>
        <p:spPr bwMode="auto">
          <a:xfrm>
            <a:off x="609600" y="3733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CA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Now, turn to pg 307 in Eureka to finish the table in your notes!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1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31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3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3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41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76EE8730-409F-4015-821E-9125F548FB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CA" altLang="en-US"/>
              <a:t>Lithosphere</a:t>
            </a:r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3CF12C8C-B9F7-4D4C-AFEC-F10068EEC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altLang="en-US"/>
              <a:t>1- The LITHOSPHERE is a rigid structure </a:t>
            </a:r>
            <a:r>
              <a:rPr lang="en-CA" altLang="en-US" b="1" u="sng"/>
              <a:t>that is made up of the Earth’s crust and part of the upper mantle</a:t>
            </a:r>
          </a:p>
          <a:p>
            <a:pPr eaLnBrk="1" hangingPunct="1">
              <a:buFontTx/>
              <a:buNone/>
            </a:pPr>
            <a:r>
              <a:rPr lang="en-CA" altLang="en-US"/>
              <a:t>2- It is between </a:t>
            </a:r>
            <a:r>
              <a:rPr lang="en-CA" altLang="en-US" b="1" u="sng"/>
              <a:t>70km and 150 km thick</a:t>
            </a:r>
          </a:p>
          <a:p>
            <a:pPr eaLnBrk="1" hangingPunct="1">
              <a:buFontTx/>
              <a:buNone/>
            </a:pPr>
            <a:r>
              <a:rPr lang="en-CA" altLang="en-US"/>
              <a:t>3- It contains </a:t>
            </a:r>
            <a:r>
              <a:rPr lang="en-CA" altLang="en-US" b="1" u="sng"/>
              <a:t>minerals</a:t>
            </a:r>
            <a:r>
              <a:rPr lang="en-CA" altLang="en-US"/>
              <a:t> the plants need</a:t>
            </a:r>
          </a:p>
          <a:p>
            <a:pPr eaLnBrk="1" hangingPunct="1">
              <a:buFontTx/>
              <a:buNone/>
            </a:pPr>
            <a:r>
              <a:rPr lang="en-CA" altLang="en-US"/>
              <a:t>4- It contains several important </a:t>
            </a:r>
            <a:r>
              <a:rPr lang="en-CA" altLang="en-US" b="1" u="sng"/>
              <a:t>natural resources</a:t>
            </a:r>
            <a:endParaRPr lang="en-US" altLang="en-US" b="1" u="sng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A14B11B1-40B9-4BFE-9E16-4A3D36175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191000"/>
            <a:ext cx="48720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rved Left Arrow 6">
            <a:extLst>
              <a:ext uri="{FF2B5EF4-FFF2-40B4-BE49-F238E27FC236}">
                <a16:creationId xmlns:a16="http://schemas.microsoft.com/office/drawing/2014/main" id="{A9C43570-F79A-4FE8-92EA-F7D2848AC281}"/>
              </a:ext>
            </a:extLst>
          </p:cNvPr>
          <p:cNvSpPr/>
          <p:nvPr/>
        </p:nvSpPr>
        <p:spPr>
          <a:xfrm>
            <a:off x="6705600" y="1828800"/>
            <a:ext cx="838200" cy="3505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  <p:sp>
        <p:nvSpPr>
          <p:cNvPr id="8" name="Curved Left Arrow 7">
            <a:extLst>
              <a:ext uri="{FF2B5EF4-FFF2-40B4-BE49-F238E27FC236}">
                <a16:creationId xmlns:a16="http://schemas.microsoft.com/office/drawing/2014/main" id="{D3C45130-013C-4EE7-82D8-E12CCE65A65D}"/>
              </a:ext>
            </a:extLst>
          </p:cNvPr>
          <p:cNvSpPr/>
          <p:nvPr/>
        </p:nvSpPr>
        <p:spPr>
          <a:xfrm>
            <a:off x="4724400" y="2438400"/>
            <a:ext cx="533400" cy="350520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CA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1D23459-A882-415D-91F3-18653AC5C4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Minerals VS Rocks</a:t>
            </a:r>
            <a:endParaRPr lang="en-US" altLang="en-US"/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25022DC5-8DBE-4B35-9730-6B9A39C9A5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CA" altLang="en-US"/>
              <a:t>5- A mineral is </a:t>
            </a:r>
            <a:r>
              <a:rPr lang="en-CA" altLang="en-US" b="1" u="sng"/>
              <a:t>homogenous (pure), natural </a:t>
            </a:r>
            <a:r>
              <a:rPr lang="en-CA" altLang="en-US"/>
              <a:t>(not man-made)</a:t>
            </a:r>
            <a:r>
              <a:rPr lang="en-CA" altLang="en-US" b="1" u="sng"/>
              <a:t>, and non-living substance  </a:t>
            </a:r>
            <a:endParaRPr lang="en-CA" altLang="en-US" sz="1100"/>
          </a:p>
          <a:p>
            <a:pPr eaLnBrk="1" hangingPunct="1">
              <a:buFontTx/>
              <a:buNone/>
            </a:pPr>
            <a:r>
              <a:rPr lang="en-CA" altLang="en-US"/>
              <a:t>6-A rock is a </a:t>
            </a:r>
            <a:r>
              <a:rPr lang="en-CA" altLang="en-US" b="1" u="sng"/>
              <a:t>heterogeneous blend of differently sized grains of different kinds</a:t>
            </a:r>
          </a:p>
          <a:p>
            <a:pPr eaLnBrk="1" hangingPunct="1">
              <a:buFontTx/>
              <a:buNone/>
            </a:pPr>
            <a:r>
              <a:rPr lang="en-CA" altLang="en-US"/>
              <a:t>7- There are three kinds of rocks that are </a:t>
            </a:r>
            <a:r>
              <a:rPr lang="en-CA" altLang="en-US" b="1" u="sng"/>
              <a:t>categorized by the way they are formed      </a:t>
            </a:r>
          </a:p>
          <a:p>
            <a:pPr algn="ctr" eaLnBrk="1" hangingPunct="1">
              <a:buFontTx/>
              <a:buNone/>
            </a:pPr>
            <a:endParaRPr lang="en-US" altLang="en-US" sz="1100"/>
          </a:p>
        </p:txBody>
      </p:sp>
      <p:pic>
        <p:nvPicPr>
          <p:cNvPr id="4100" name="Picture 3" descr="05_17a">
            <a:extLst>
              <a:ext uri="{FF2B5EF4-FFF2-40B4-BE49-F238E27FC236}">
                <a16:creationId xmlns:a16="http://schemas.microsoft.com/office/drawing/2014/main" id="{5624EDDC-7DAD-4A84-971C-558323BB6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67"/>
          <a:stretch>
            <a:fillRect/>
          </a:stretch>
        </p:blipFill>
        <p:spPr bwMode="auto">
          <a:xfrm>
            <a:off x="228600" y="228600"/>
            <a:ext cx="18430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>
            <a:extLst>
              <a:ext uri="{FF2B5EF4-FFF2-40B4-BE49-F238E27FC236}">
                <a16:creationId xmlns:a16="http://schemas.microsoft.com/office/drawing/2014/main" id="{1ABB0D18-DC80-4630-B66D-47DA8577B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27793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B9D4A1E-9B9C-491B-B158-358C3BCC62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CA" altLang="en-US"/>
              <a:t>        3 Types of  </a:t>
            </a:r>
            <a:endParaRPr lang="en-US" altLang="en-US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FAFDA6F-F898-4FB0-99B5-9CF79165EA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altLang="en-US"/>
              <a:t>8-                 rocks results </a:t>
            </a:r>
            <a:r>
              <a:rPr lang="en-CA" altLang="en-US" b="1" u="sng"/>
              <a:t>from cooling and solidification of magma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altLang="en-US"/>
              <a:t>9-                          rock derives from </a:t>
            </a:r>
            <a:r>
              <a:rPr lang="en-CA" altLang="en-US" b="1" u="sng"/>
              <a:t>fragments of rock called sediment that are subject to erosion and also may contain fossils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CA" altLang="en-US"/>
              <a:t>10-                            rock has </a:t>
            </a:r>
            <a:r>
              <a:rPr lang="en-CA" altLang="en-US" b="1" u="sng"/>
              <a:t>undergone a transformation caused by heat and pressure</a:t>
            </a:r>
            <a:endParaRPr lang="en-US" altLang="en-US" b="1" u="sng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1A2672E-AE78-49FA-8BD8-9D8C1A6E7365}"/>
              </a:ext>
            </a:extLst>
          </p:cNvPr>
          <p:cNvSpPr/>
          <p:nvPr/>
        </p:nvSpPr>
        <p:spPr>
          <a:xfrm>
            <a:off x="4572000" y="304800"/>
            <a:ext cx="2262158" cy="923330"/>
          </a:xfrm>
          <a:prstGeom prst="rect">
            <a:avLst/>
          </a:prstGeom>
          <a:solidFill>
            <a:schemeClr val="accent4">
              <a:lumMod val="85000"/>
              <a:lumOff val="15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charset="0"/>
                <a:cs typeface="Arial" charset="0"/>
              </a:rPr>
              <a:t>Rocks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1C9CC0-633C-40F7-B9D2-5DA1B89C81D7}"/>
              </a:ext>
            </a:extLst>
          </p:cNvPr>
          <p:cNvSpPr/>
          <p:nvPr/>
        </p:nvSpPr>
        <p:spPr>
          <a:xfrm>
            <a:off x="762000" y="1524000"/>
            <a:ext cx="2257819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 flip="none" rotWithShape="1"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1"/>
                  <a:tileRect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  <a:cs typeface="Arial" charset="0"/>
              </a:rPr>
              <a:t>Igneous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7801ED-E8D9-4930-937E-D12788C99170}"/>
              </a:ext>
            </a:extLst>
          </p:cNvPr>
          <p:cNvSpPr/>
          <p:nvPr/>
        </p:nvSpPr>
        <p:spPr>
          <a:xfrm>
            <a:off x="838200" y="2514600"/>
            <a:ext cx="3048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unset" dir="t"/>
            </a:scene3d>
            <a:sp3d prstMaterial="dkEdge">
              <a:bevelB w="57150" h="38100" prst="artDeco"/>
            </a:sp3d>
          </a:bodyPr>
          <a:lstStyle/>
          <a:p>
            <a:pPr algn="ctr">
              <a:defRPr/>
            </a:pPr>
            <a:r>
              <a:rPr lang="en-US" sz="3600" b="1" dirty="0">
                <a:ln w="12700">
                  <a:solidFill>
                    <a:srgbClr val="663300"/>
                  </a:solidFill>
                  <a:prstDash val="solid"/>
                </a:ln>
                <a:solidFill>
                  <a:srgbClr val="CC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  <a:cs typeface="Arial" charset="0"/>
              </a:rPr>
              <a:t>Sedimentary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279933-F9E5-407D-99E5-A5403DBEAB9F}"/>
              </a:ext>
            </a:extLst>
          </p:cNvPr>
          <p:cNvSpPr/>
          <p:nvPr/>
        </p:nvSpPr>
        <p:spPr>
          <a:xfrm>
            <a:off x="1219200" y="4419600"/>
            <a:ext cx="3057247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300000" lon="21299997" rev="0"/>
              </a:camera>
              <a:lightRig rig="freezing" dir="t"/>
            </a:scene3d>
            <a:sp3d extrusionH="57150">
              <a:bevelT w="38100" h="25400" prst="convex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50800" cmpd="sng">
                  <a:solidFill>
                    <a:schemeClr val="bg2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65000"/>
                  </a:schemeClr>
                </a:solidFill>
                <a:effectLst>
                  <a:outerShdw dir="10080000" algn="ctr" rotWithShape="0">
                    <a:schemeClr val="tx1">
                      <a:lumMod val="75000"/>
                      <a:lumOff val="25000"/>
                      <a:alpha val="67000"/>
                    </a:schemeClr>
                  </a:outerShdw>
                </a:effectLst>
                <a:latin typeface="Arial" charset="0"/>
                <a:cs typeface="Arial" charset="0"/>
              </a:rPr>
              <a:t>Metamorphic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F3739D2-B5B4-4A3A-A89C-8357D739EE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A9E85CB7-2746-44EC-AF9F-165660FE28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5" descr="00080545">
            <a:extLst>
              <a:ext uri="{FF2B5EF4-FFF2-40B4-BE49-F238E27FC236}">
                <a16:creationId xmlns:a16="http://schemas.microsoft.com/office/drawing/2014/main" id="{2541E3A4-6E29-4923-9D3B-EBAA8C6BE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7159625" cy="572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06_00">
            <a:extLst>
              <a:ext uri="{FF2B5EF4-FFF2-40B4-BE49-F238E27FC236}">
                <a16:creationId xmlns:a16="http://schemas.microsoft.com/office/drawing/2014/main" id="{EBB970C1-B1BD-44B8-AF4B-3A3C82CB7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98"/>
          <a:stretch>
            <a:fillRect/>
          </a:stretch>
        </p:blipFill>
        <p:spPr bwMode="auto">
          <a:xfrm>
            <a:off x="411163" y="700088"/>
            <a:ext cx="8961437" cy="615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4">
            <a:extLst>
              <a:ext uri="{FF2B5EF4-FFF2-40B4-BE49-F238E27FC236}">
                <a16:creationId xmlns:a16="http://schemas.microsoft.com/office/drawing/2014/main" id="{61589E68-4C5E-4A82-997B-863819A3B3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325" y="182563"/>
            <a:ext cx="6178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>
                <a:solidFill>
                  <a:srgbClr val="0070C0"/>
                </a:solidFill>
                <a:latin typeface="Comic Sans MS" panose="030F0702030302020204" pitchFamily="66" charset="0"/>
              </a:rPr>
              <a:t>Basaltic lava flow, Hawaii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A27D3152-3994-4385-97A3-E56B02426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98525"/>
            <a:ext cx="3379788" cy="416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Box 4">
            <a:extLst>
              <a:ext uri="{FF2B5EF4-FFF2-40B4-BE49-F238E27FC236}">
                <a16:creationId xmlns:a16="http://schemas.microsoft.com/office/drawing/2014/main" id="{01EE39C9-CB4F-4F1B-BA28-2874768247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7475" y="1847850"/>
            <a:ext cx="39465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Magma</a:t>
            </a:r>
            <a:r>
              <a:rPr lang="en-US" altLang="en-US" sz="1800">
                <a:solidFill>
                  <a:srgbClr val="FFFF00"/>
                </a:solidFill>
              </a:rPr>
              <a:t>: molten rock or melt while it still sits underground </a:t>
            </a:r>
            <a:r>
              <a:rPr lang="en-US" altLang="en-US" sz="1800">
                <a:solidFill>
                  <a:srgbClr val="FFFF00"/>
                </a:solidFill>
                <a:sym typeface="Wingdings" panose="05000000000000000000" pitchFamily="2" charset="2"/>
              </a:rPr>
              <a:t> intrusive igneous rocks</a:t>
            </a:r>
            <a:endParaRPr lang="en-US" altLang="en-US" sz="1800"/>
          </a:p>
        </p:txBody>
      </p:sp>
      <p:sp>
        <p:nvSpPr>
          <p:cNvPr id="6150" name="TextBox 5">
            <a:extLst>
              <a:ext uri="{FF2B5EF4-FFF2-40B4-BE49-F238E27FC236}">
                <a16:creationId xmlns:a16="http://schemas.microsoft.com/office/drawing/2014/main" id="{2F30E26A-72E3-434E-B1C8-163BD47ED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5238" y="5121275"/>
            <a:ext cx="40687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FF00"/>
                </a:solidFill>
              </a:rPr>
              <a:t>Lava</a:t>
            </a:r>
            <a:r>
              <a:rPr lang="en-US" altLang="en-US" sz="1800">
                <a:solidFill>
                  <a:srgbClr val="FFFF00"/>
                </a:solidFill>
              </a:rPr>
              <a:t>: molten rock or melt once it reaches the Earth’s surface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FF00"/>
                </a:solidFill>
                <a:sym typeface="Wingdings" panose="05000000000000000000" pitchFamily="2" charset="2"/>
              </a:rPr>
              <a:t> extrusive igneous rocks</a:t>
            </a:r>
            <a:endParaRPr lang="en-US" altLang="en-US" sz="1800">
              <a:solidFill>
                <a:srgbClr val="FFFF00"/>
              </a:solidFill>
            </a:endParaRPr>
          </a:p>
        </p:txBody>
      </p:sp>
      <p:sp>
        <p:nvSpPr>
          <p:cNvPr id="6151" name="TextBox 6">
            <a:extLst>
              <a:ext uri="{FF2B5EF4-FFF2-40B4-BE49-F238E27FC236}">
                <a16:creationId xmlns:a16="http://schemas.microsoft.com/office/drawing/2014/main" id="{1FDD785B-0B5B-415E-A98B-F190913D0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6215063"/>
            <a:ext cx="26812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</a:rPr>
              <a:t>T = 650° to 1,110°C</a:t>
            </a:r>
          </a:p>
        </p:txBody>
      </p:sp>
      <p:sp>
        <p:nvSpPr>
          <p:cNvPr id="7176" name="TextBox 5">
            <a:extLst>
              <a:ext uri="{FF2B5EF4-FFF2-40B4-BE49-F238E27FC236}">
                <a16:creationId xmlns:a16="http://schemas.microsoft.com/office/drawing/2014/main" id="{0AB3BA62-0ED7-4413-B3A2-2E38234E0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6704013"/>
            <a:ext cx="373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sz="600"/>
              <a:t>Slide taken from a ppt entitled week 6 2011 from </a:t>
            </a:r>
            <a:r>
              <a:rPr lang="en-CA" altLang="en-US" sz="600">
                <a:hlinkClick r:id="rId5"/>
              </a:rPr>
              <a:t>http://eps.mcgill.ca/~courses/c201_winter/</a:t>
            </a:r>
            <a:endParaRPr lang="en-CA" altLang="en-US" sz="6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CA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54757CDE-F167-4A32-BD61-B888329A1C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Igneous Rock – 3 Types</a:t>
            </a:r>
            <a:endParaRPr lang="en-US" altLang="en-US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789AE167-D643-4E73-9060-D2218AF45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CA" altLang="en-US" b="1" u="sng"/>
              <a:t>11- Intrusive (or Plutonic)</a:t>
            </a:r>
          </a:p>
          <a:p>
            <a:pPr lvl="2" eaLnBrk="1" hangingPunct="1"/>
            <a:r>
              <a:rPr lang="en-CA" altLang="en-US"/>
              <a:t>Slow cooling of magma within the Earth’s crust</a:t>
            </a:r>
          </a:p>
          <a:p>
            <a:pPr lvl="2" eaLnBrk="1" hangingPunct="1"/>
            <a:r>
              <a:rPr lang="en-CA" altLang="en-US"/>
              <a:t>Has large crystals</a:t>
            </a:r>
          </a:p>
          <a:p>
            <a:pPr lvl="2" eaLnBrk="1" hangingPunct="1"/>
            <a:r>
              <a:rPr lang="en-CA" altLang="en-US"/>
              <a:t>Example: Gabbro</a:t>
            </a:r>
          </a:p>
          <a:p>
            <a:pPr lvl="1" eaLnBrk="1" hangingPunct="1">
              <a:buFontTx/>
              <a:buNone/>
            </a:pPr>
            <a:endParaRPr lang="en-US" altLang="en-US"/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CD8695D3-5F30-4F54-A41A-0398E7203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375025"/>
            <a:ext cx="4643437" cy="348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84D2B9B-CF47-4D12-B9BF-86E0C0CE3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Igneous Rock – 3 Types</a:t>
            </a:r>
            <a:endParaRPr lang="en-US" altLang="en-US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B214C643-9E1E-4D9F-9E1E-5C1BF1EE10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CA" altLang="en-US" b="1" u="sng"/>
              <a:t>12- Extrusive or Volcanic</a:t>
            </a:r>
          </a:p>
          <a:p>
            <a:pPr lvl="2" eaLnBrk="1" hangingPunct="1">
              <a:lnSpc>
                <a:spcPct val="90000"/>
              </a:lnSpc>
            </a:pPr>
            <a:r>
              <a:rPr lang="en-CA" altLang="en-US"/>
              <a:t>Formed when lava cools in contact with air or water</a:t>
            </a:r>
          </a:p>
          <a:p>
            <a:pPr lvl="2" eaLnBrk="1" hangingPunct="1">
              <a:lnSpc>
                <a:spcPct val="90000"/>
              </a:lnSpc>
            </a:pPr>
            <a:r>
              <a:rPr lang="en-CA" altLang="en-US"/>
              <a:t>Has microscopic crystals</a:t>
            </a:r>
          </a:p>
          <a:p>
            <a:pPr lvl="2" eaLnBrk="1" hangingPunct="1">
              <a:lnSpc>
                <a:spcPct val="90000"/>
              </a:lnSpc>
            </a:pPr>
            <a:r>
              <a:rPr lang="en-CA" altLang="en-US"/>
              <a:t>Example: Obsidian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A4710AD0-C672-445C-8F49-F6EEBB2F9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276600"/>
            <a:ext cx="3635375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01CFE54-0C2F-47E5-A0CE-B34A90F088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/>
              <a:t>Igneous Rock – 3 Types</a:t>
            </a:r>
            <a:endParaRPr lang="en-US" altLang="en-US"/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0D2B0ADA-5AF3-42D6-86C0-6A0B59EC48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620963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CA" altLang="en-US" b="1" u="sng"/>
              <a:t>13- Porphyritic</a:t>
            </a:r>
          </a:p>
          <a:p>
            <a:pPr lvl="2" eaLnBrk="1" hangingPunct="1"/>
            <a:r>
              <a:rPr lang="en-CA" altLang="en-US"/>
              <a:t>Undergoes two cooling phases</a:t>
            </a:r>
          </a:p>
          <a:p>
            <a:pPr lvl="2" eaLnBrk="1" hangingPunct="1"/>
            <a:r>
              <a:rPr lang="en-CA" altLang="en-US"/>
              <a:t>Crystals vary in size</a:t>
            </a:r>
          </a:p>
          <a:p>
            <a:pPr lvl="2" eaLnBrk="1" hangingPunct="1"/>
            <a:r>
              <a:rPr lang="en-CA" altLang="en-US"/>
              <a:t>Example: Certain types of Granite</a:t>
            </a:r>
          </a:p>
          <a:p>
            <a:pPr lvl="1" eaLnBrk="1" hangingPunct="1">
              <a:buFontTx/>
              <a:buNone/>
            </a:pPr>
            <a:endParaRPr lang="en-US" altLang="en-US"/>
          </a:p>
        </p:txBody>
      </p:sp>
      <p:pic>
        <p:nvPicPr>
          <p:cNvPr id="10244" name="Picture 4">
            <a:extLst>
              <a:ext uri="{FF2B5EF4-FFF2-40B4-BE49-F238E27FC236}">
                <a16:creationId xmlns:a16="http://schemas.microsoft.com/office/drawing/2014/main" id="{9797290A-867C-4632-AE96-A2F09D83DA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650" y="3995738"/>
            <a:ext cx="38163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</TotalTime>
  <Words>500</Words>
  <Application>Microsoft Office PowerPoint</Application>
  <PresentationFormat>On-screen Show (4:3)</PresentationFormat>
  <Paragraphs>76</Paragraphs>
  <Slides>14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Default Design</vt:lpstr>
      <vt:lpstr>Rocks and Minerals</vt:lpstr>
      <vt:lpstr>Lithosphere</vt:lpstr>
      <vt:lpstr>Minerals VS Rocks</vt:lpstr>
      <vt:lpstr>        3 Types of  </vt:lpstr>
      <vt:lpstr>PowerPoint Presentation</vt:lpstr>
      <vt:lpstr>PowerPoint Presentation</vt:lpstr>
      <vt:lpstr>Igneous Rock – 3 Types</vt:lpstr>
      <vt:lpstr>Igneous Rock – 3 Types</vt:lpstr>
      <vt:lpstr>Igneous Rock – 3 Types</vt:lpstr>
      <vt:lpstr>PowerPoint Presentation</vt:lpstr>
      <vt:lpstr>Sedimentary Rock</vt:lpstr>
      <vt:lpstr>Sedimentary Rock</vt:lpstr>
      <vt:lpstr>Metamorphic Rock</vt:lpstr>
      <vt:lpstr>That’s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Mr.Leboeuf</dc:creator>
  <cp:lastModifiedBy>Caroline Mullin</cp:lastModifiedBy>
  <cp:revision>42</cp:revision>
  <cp:lastPrinted>1601-01-01T00:00:00Z</cp:lastPrinted>
  <dcterms:created xsi:type="dcterms:W3CDTF">2010-12-05T13:31:09Z</dcterms:created>
  <dcterms:modified xsi:type="dcterms:W3CDTF">2018-11-29T02:07:49Z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